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2" r:id="rId6"/>
    <p:sldId id="263" r:id="rId7"/>
    <p:sldId id="260"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s-ES_trad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0060C0"/>
    <a:srgbClr val="49AAB1"/>
    <a:srgbClr val="DDDDDD"/>
    <a:srgbClr val="C0C0C0"/>
    <a:srgbClr val="B2B2B2"/>
    <a:srgbClr val="FF9933"/>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5" d="100"/>
          <a:sy n="45" d="100"/>
        </p:scale>
        <p:origin x="-67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es-ES_tradnl"/>
          </a:p>
        </p:txBody>
      </p:sp>
      <p:sp>
        <p:nvSpPr>
          <p:cNvPr id="5" name="Нижний колонтитул 4"/>
          <p:cNvSpPr>
            <a:spLocks noGrp="1"/>
          </p:cNvSpPr>
          <p:nvPr>
            <p:ph type="ftr" sz="quarter" idx="11"/>
          </p:nvPr>
        </p:nvSpPr>
        <p:spPr/>
        <p:txBody>
          <a:bodyPr/>
          <a:lstStyle>
            <a:lvl1pPr>
              <a:defRPr/>
            </a:lvl1pPr>
          </a:lstStyle>
          <a:p>
            <a:endParaRPr lang="es-ES_tradnl"/>
          </a:p>
        </p:txBody>
      </p:sp>
      <p:sp>
        <p:nvSpPr>
          <p:cNvPr id="6" name="Номер слайда 5"/>
          <p:cNvSpPr>
            <a:spLocks noGrp="1"/>
          </p:cNvSpPr>
          <p:nvPr>
            <p:ph type="sldNum" sz="quarter" idx="12"/>
          </p:nvPr>
        </p:nvSpPr>
        <p:spPr/>
        <p:txBody>
          <a:bodyPr/>
          <a:lstStyle>
            <a:lvl1pPr>
              <a:defRPr/>
            </a:lvl1pPr>
          </a:lstStyle>
          <a:p>
            <a:fld id="{5D16D35E-4AA1-410A-A5E7-3F4FF8DAC269}" type="slidenum">
              <a:rPr lang="es-ES_tradnl"/>
              <a:pPr/>
              <a:t>‹#›</a:t>
            </a:fld>
            <a:endParaRPr lang="es-ES_trad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s-ES_tradnl"/>
          </a:p>
        </p:txBody>
      </p:sp>
      <p:sp>
        <p:nvSpPr>
          <p:cNvPr id="5" name="Нижний колонтитул 4"/>
          <p:cNvSpPr>
            <a:spLocks noGrp="1"/>
          </p:cNvSpPr>
          <p:nvPr>
            <p:ph type="ftr" sz="quarter" idx="11"/>
          </p:nvPr>
        </p:nvSpPr>
        <p:spPr/>
        <p:txBody>
          <a:bodyPr/>
          <a:lstStyle>
            <a:lvl1pPr>
              <a:defRPr/>
            </a:lvl1pPr>
          </a:lstStyle>
          <a:p>
            <a:endParaRPr lang="es-ES_tradnl"/>
          </a:p>
        </p:txBody>
      </p:sp>
      <p:sp>
        <p:nvSpPr>
          <p:cNvPr id="6" name="Номер слайда 5"/>
          <p:cNvSpPr>
            <a:spLocks noGrp="1"/>
          </p:cNvSpPr>
          <p:nvPr>
            <p:ph type="sldNum" sz="quarter" idx="12"/>
          </p:nvPr>
        </p:nvSpPr>
        <p:spPr/>
        <p:txBody>
          <a:bodyPr/>
          <a:lstStyle>
            <a:lvl1pPr>
              <a:defRPr/>
            </a:lvl1pPr>
          </a:lstStyle>
          <a:p>
            <a:fld id="{236B8829-25A1-4CDB-8F72-E88AC0973E6D}" type="slidenum">
              <a:rPr lang="es-ES_tradnl"/>
              <a:pPr/>
              <a:t>‹#›</a:t>
            </a:fld>
            <a:endParaRPr lang="es-ES_trad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s-ES_tradnl"/>
          </a:p>
        </p:txBody>
      </p:sp>
      <p:sp>
        <p:nvSpPr>
          <p:cNvPr id="5" name="Нижний колонтитул 4"/>
          <p:cNvSpPr>
            <a:spLocks noGrp="1"/>
          </p:cNvSpPr>
          <p:nvPr>
            <p:ph type="ftr" sz="quarter" idx="11"/>
          </p:nvPr>
        </p:nvSpPr>
        <p:spPr/>
        <p:txBody>
          <a:bodyPr/>
          <a:lstStyle>
            <a:lvl1pPr>
              <a:defRPr/>
            </a:lvl1pPr>
          </a:lstStyle>
          <a:p>
            <a:endParaRPr lang="es-ES_tradnl"/>
          </a:p>
        </p:txBody>
      </p:sp>
      <p:sp>
        <p:nvSpPr>
          <p:cNvPr id="6" name="Номер слайда 5"/>
          <p:cNvSpPr>
            <a:spLocks noGrp="1"/>
          </p:cNvSpPr>
          <p:nvPr>
            <p:ph type="sldNum" sz="quarter" idx="12"/>
          </p:nvPr>
        </p:nvSpPr>
        <p:spPr/>
        <p:txBody>
          <a:bodyPr/>
          <a:lstStyle>
            <a:lvl1pPr>
              <a:defRPr/>
            </a:lvl1pPr>
          </a:lstStyle>
          <a:p>
            <a:fld id="{C742EF9E-03F8-4BDE-881B-A4DBB06238CE}" type="slidenum">
              <a:rPr lang="es-ES_tradnl"/>
              <a:pPr/>
              <a:t>‹#›</a:t>
            </a:fld>
            <a:endParaRPr lang="es-ES_trad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es-ES_tradnl"/>
          </a:p>
        </p:txBody>
      </p:sp>
      <p:sp>
        <p:nvSpPr>
          <p:cNvPr id="5" name="Нижний колонтитул 4"/>
          <p:cNvSpPr>
            <a:spLocks noGrp="1"/>
          </p:cNvSpPr>
          <p:nvPr>
            <p:ph type="ftr" sz="quarter" idx="11"/>
          </p:nvPr>
        </p:nvSpPr>
        <p:spPr/>
        <p:txBody>
          <a:bodyPr/>
          <a:lstStyle>
            <a:lvl1pPr>
              <a:defRPr/>
            </a:lvl1pPr>
          </a:lstStyle>
          <a:p>
            <a:endParaRPr lang="es-ES_tradnl"/>
          </a:p>
        </p:txBody>
      </p:sp>
      <p:sp>
        <p:nvSpPr>
          <p:cNvPr id="6" name="Номер слайда 5"/>
          <p:cNvSpPr>
            <a:spLocks noGrp="1"/>
          </p:cNvSpPr>
          <p:nvPr>
            <p:ph type="sldNum" sz="quarter" idx="12"/>
          </p:nvPr>
        </p:nvSpPr>
        <p:spPr/>
        <p:txBody>
          <a:bodyPr/>
          <a:lstStyle>
            <a:lvl1pPr>
              <a:defRPr/>
            </a:lvl1pPr>
          </a:lstStyle>
          <a:p>
            <a:fld id="{DEA9539C-E513-45D8-A4A0-1D03AF840E73}" type="slidenum">
              <a:rPr lang="es-ES_tradnl"/>
              <a:pPr/>
              <a:t>‹#›</a:t>
            </a:fld>
            <a:endParaRPr lang="es-ES_trad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es-ES_tradnl"/>
          </a:p>
        </p:txBody>
      </p:sp>
      <p:sp>
        <p:nvSpPr>
          <p:cNvPr id="5" name="Нижний колонтитул 4"/>
          <p:cNvSpPr>
            <a:spLocks noGrp="1"/>
          </p:cNvSpPr>
          <p:nvPr>
            <p:ph type="ftr" sz="quarter" idx="11"/>
          </p:nvPr>
        </p:nvSpPr>
        <p:spPr/>
        <p:txBody>
          <a:bodyPr/>
          <a:lstStyle>
            <a:lvl1pPr>
              <a:defRPr/>
            </a:lvl1pPr>
          </a:lstStyle>
          <a:p>
            <a:endParaRPr lang="es-ES_tradnl"/>
          </a:p>
        </p:txBody>
      </p:sp>
      <p:sp>
        <p:nvSpPr>
          <p:cNvPr id="6" name="Номер слайда 5"/>
          <p:cNvSpPr>
            <a:spLocks noGrp="1"/>
          </p:cNvSpPr>
          <p:nvPr>
            <p:ph type="sldNum" sz="quarter" idx="12"/>
          </p:nvPr>
        </p:nvSpPr>
        <p:spPr/>
        <p:txBody>
          <a:bodyPr/>
          <a:lstStyle>
            <a:lvl1pPr>
              <a:defRPr/>
            </a:lvl1pPr>
          </a:lstStyle>
          <a:p>
            <a:fld id="{3877CE97-A5E3-4DFE-8179-685904C4FAAD}" type="slidenum">
              <a:rPr lang="es-ES_tradnl"/>
              <a:pPr/>
              <a:t>‹#›</a:t>
            </a:fld>
            <a:endParaRPr lang="es-ES_trad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es-ES_tradnl"/>
          </a:p>
        </p:txBody>
      </p:sp>
      <p:sp>
        <p:nvSpPr>
          <p:cNvPr id="6" name="Нижний колонтитул 5"/>
          <p:cNvSpPr>
            <a:spLocks noGrp="1"/>
          </p:cNvSpPr>
          <p:nvPr>
            <p:ph type="ftr" sz="quarter" idx="11"/>
          </p:nvPr>
        </p:nvSpPr>
        <p:spPr/>
        <p:txBody>
          <a:bodyPr/>
          <a:lstStyle>
            <a:lvl1pPr>
              <a:defRPr/>
            </a:lvl1pPr>
          </a:lstStyle>
          <a:p>
            <a:endParaRPr lang="es-ES_tradnl"/>
          </a:p>
        </p:txBody>
      </p:sp>
      <p:sp>
        <p:nvSpPr>
          <p:cNvPr id="7" name="Номер слайда 6"/>
          <p:cNvSpPr>
            <a:spLocks noGrp="1"/>
          </p:cNvSpPr>
          <p:nvPr>
            <p:ph type="sldNum" sz="quarter" idx="12"/>
          </p:nvPr>
        </p:nvSpPr>
        <p:spPr/>
        <p:txBody>
          <a:bodyPr/>
          <a:lstStyle>
            <a:lvl1pPr>
              <a:defRPr/>
            </a:lvl1pPr>
          </a:lstStyle>
          <a:p>
            <a:fld id="{E754D347-CF22-4174-9633-80B7894358A2}" type="slidenum">
              <a:rPr lang="es-ES_tradnl"/>
              <a:pPr/>
              <a:t>‹#›</a:t>
            </a:fld>
            <a:endParaRPr lang="es-ES_trad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es-ES_tradnl"/>
          </a:p>
        </p:txBody>
      </p:sp>
      <p:sp>
        <p:nvSpPr>
          <p:cNvPr id="8" name="Нижний колонтитул 7"/>
          <p:cNvSpPr>
            <a:spLocks noGrp="1"/>
          </p:cNvSpPr>
          <p:nvPr>
            <p:ph type="ftr" sz="quarter" idx="11"/>
          </p:nvPr>
        </p:nvSpPr>
        <p:spPr/>
        <p:txBody>
          <a:bodyPr/>
          <a:lstStyle>
            <a:lvl1pPr>
              <a:defRPr/>
            </a:lvl1pPr>
          </a:lstStyle>
          <a:p>
            <a:endParaRPr lang="es-ES_tradnl"/>
          </a:p>
        </p:txBody>
      </p:sp>
      <p:sp>
        <p:nvSpPr>
          <p:cNvPr id="9" name="Номер слайда 8"/>
          <p:cNvSpPr>
            <a:spLocks noGrp="1"/>
          </p:cNvSpPr>
          <p:nvPr>
            <p:ph type="sldNum" sz="quarter" idx="12"/>
          </p:nvPr>
        </p:nvSpPr>
        <p:spPr/>
        <p:txBody>
          <a:bodyPr/>
          <a:lstStyle>
            <a:lvl1pPr>
              <a:defRPr/>
            </a:lvl1pPr>
          </a:lstStyle>
          <a:p>
            <a:fld id="{D9485EC1-F3CF-4F63-8041-46D2B49ACA12}" type="slidenum">
              <a:rPr lang="es-ES_tradnl"/>
              <a:pPr/>
              <a:t>‹#›</a:t>
            </a:fld>
            <a:endParaRPr lang="es-ES_trad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es-ES_tradnl"/>
          </a:p>
        </p:txBody>
      </p:sp>
      <p:sp>
        <p:nvSpPr>
          <p:cNvPr id="4" name="Нижний колонтитул 3"/>
          <p:cNvSpPr>
            <a:spLocks noGrp="1"/>
          </p:cNvSpPr>
          <p:nvPr>
            <p:ph type="ftr" sz="quarter" idx="11"/>
          </p:nvPr>
        </p:nvSpPr>
        <p:spPr/>
        <p:txBody>
          <a:bodyPr/>
          <a:lstStyle>
            <a:lvl1pPr>
              <a:defRPr/>
            </a:lvl1pPr>
          </a:lstStyle>
          <a:p>
            <a:endParaRPr lang="es-ES_tradnl"/>
          </a:p>
        </p:txBody>
      </p:sp>
      <p:sp>
        <p:nvSpPr>
          <p:cNvPr id="5" name="Номер слайда 4"/>
          <p:cNvSpPr>
            <a:spLocks noGrp="1"/>
          </p:cNvSpPr>
          <p:nvPr>
            <p:ph type="sldNum" sz="quarter" idx="12"/>
          </p:nvPr>
        </p:nvSpPr>
        <p:spPr/>
        <p:txBody>
          <a:bodyPr/>
          <a:lstStyle>
            <a:lvl1pPr>
              <a:defRPr/>
            </a:lvl1pPr>
          </a:lstStyle>
          <a:p>
            <a:fld id="{4F1BC6B3-D63C-43ED-9ACD-1EB2EB6610B4}" type="slidenum">
              <a:rPr lang="es-ES_tradnl"/>
              <a:pPr/>
              <a:t>‹#›</a:t>
            </a:fld>
            <a:endParaRPr lang="es-ES_trad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es-ES_tradnl"/>
          </a:p>
        </p:txBody>
      </p:sp>
      <p:sp>
        <p:nvSpPr>
          <p:cNvPr id="3" name="Нижний колонтитул 2"/>
          <p:cNvSpPr>
            <a:spLocks noGrp="1"/>
          </p:cNvSpPr>
          <p:nvPr>
            <p:ph type="ftr" sz="quarter" idx="11"/>
          </p:nvPr>
        </p:nvSpPr>
        <p:spPr/>
        <p:txBody>
          <a:bodyPr/>
          <a:lstStyle>
            <a:lvl1pPr>
              <a:defRPr/>
            </a:lvl1pPr>
          </a:lstStyle>
          <a:p>
            <a:endParaRPr lang="es-ES_tradnl"/>
          </a:p>
        </p:txBody>
      </p:sp>
      <p:sp>
        <p:nvSpPr>
          <p:cNvPr id="4" name="Номер слайда 3"/>
          <p:cNvSpPr>
            <a:spLocks noGrp="1"/>
          </p:cNvSpPr>
          <p:nvPr>
            <p:ph type="sldNum" sz="quarter" idx="12"/>
          </p:nvPr>
        </p:nvSpPr>
        <p:spPr/>
        <p:txBody>
          <a:bodyPr/>
          <a:lstStyle>
            <a:lvl1pPr>
              <a:defRPr/>
            </a:lvl1pPr>
          </a:lstStyle>
          <a:p>
            <a:fld id="{35BD3A68-CB0B-43FD-8A18-00CE892E988B}" type="slidenum">
              <a:rPr lang="es-ES_tradnl"/>
              <a:pPr/>
              <a:t>‹#›</a:t>
            </a:fld>
            <a:endParaRPr lang="es-ES_trad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s-ES_tradnl"/>
          </a:p>
        </p:txBody>
      </p:sp>
      <p:sp>
        <p:nvSpPr>
          <p:cNvPr id="6" name="Нижний колонтитул 5"/>
          <p:cNvSpPr>
            <a:spLocks noGrp="1"/>
          </p:cNvSpPr>
          <p:nvPr>
            <p:ph type="ftr" sz="quarter" idx="11"/>
          </p:nvPr>
        </p:nvSpPr>
        <p:spPr/>
        <p:txBody>
          <a:bodyPr/>
          <a:lstStyle>
            <a:lvl1pPr>
              <a:defRPr/>
            </a:lvl1pPr>
          </a:lstStyle>
          <a:p>
            <a:endParaRPr lang="es-ES_tradnl"/>
          </a:p>
        </p:txBody>
      </p:sp>
      <p:sp>
        <p:nvSpPr>
          <p:cNvPr id="7" name="Номер слайда 6"/>
          <p:cNvSpPr>
            <a:spLocks noGrp="1"/>
          </p:cNvSpPr>
          <p:nvPr>
            <p:ph type="sldNum" sz="quarter" idx="12"/>
          </p:nvPr>
        </p:nvSpPr>
        <p:spPr/>
        <p:txBody>
          <a:bodyPr/>
          <a:lstStyle>
            <a:lvl1pPr>
              <a:defRPr/>
            </a:lvl1pPr>
          </a:lstStyle>
          <a:p>
            <a:fld id="{CCD7CAAC-5460-48A1-89A9-951BC3813A4A}" type="slidenum">
              <a:rPr lang="es-ES_tradnl"/>
              <a:pPr/>
              <a:t>‹#›</a:t>
            </a:fld>
            <a:endParaRPr lang="es-ES_trad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es-ES_tradnl"/>
          </a:p>
        </p:txBody>
      </p:sp>
      <p:sp>
        <p:nvSpPr>
          <p:cNvPr id="6" name="Нижний колонтитул 5"/>
          <p:cNvSpPr>
            <a:spLocks noGrp="1"/>
          </p:cNvSpPr>
          <p:nvPr>
            <p:ph type="ftr" sz="quarter" idx="11"/>
          </p:nvPr>
        </p:nvSpPr>
        <p:spPr/>
        <p:txBody>
          <a:bodyPr/>
          <a:lstStyle>
            <a:lvl1pPr>
              <a:defRPr/>
            </a:lvl1pPr>
          </a:lstStyle>
          <a:p>
            <a:endParaRPr lang="es-ES_tradnl"/>
          </a:p>
        </p:txBody>
      </p:sp>
      <p:sp>
        <p:nvSpPr>
          <p:cNvPr id="7" name="Номер слайда 6"/>
          <p:cNvSpPr>
            <a:spLocks noGrp="1"/>
          </p:cNvSpPr>
          <p:nvPr>
            <p:ph type="sldNum" sz="quarter" idx="12"/>
          </p:nvPr>
        </p:nvSpPr>
        <p:spPr/>
        <p:txBody>
          <a:bodyPr/>
          <a:lstStyle>
            <a:lvl1pPr>
              <a:defRPr/>
            </a:lvl1pPr>
          </a:lstStyle>
          <a:p>
            <a:fld id="{70BEE40A-B941-4223-B111-4018A696737F}" type="slidenum">
              <a:rPr lang="es-ES_tradnl"/>
              <a:pPr/>
              <a:t>‹#›</a:t>
            </a:fld>
            <a:endParaRPr lang="es-ES_trad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3399FF"/>
            </a:gs>
            <a:gs pos="100000">
              <a:srgbClr val="3399FF">
                <a:gamma/>
                <a:shade val="9020"/>
                <a:invGamma/>
              </a:srgbClr>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s-ES_tradnl"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s-ES_tradnl"/>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s-ES_tradnl"/>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72C2D6F8-40C5-424C-9836-3AB73A8A2BC6}" type="slidenum">
              <a:rPr lang="es-ES_tradnl"/>
              <a:pPr/>
              <a:t>‹#›</a:t>
            </a:fld>
            <a:endParaRPr lang="es-ES_trad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bg1"/>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bg1"/>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bg1"/>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bg1"/>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bg1"/>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bg1"/>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bg1"/>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bg1"/>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bg1"/>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har char="•"/>
        <a:defRPr sz="3200">
          <a:solidFill>
            <a:schemeClr val="bg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bg1"/>
          </a:solidFill>
          <a:effectLst>
            <a:outerShdw blurRad="38100" dist="38100" dir="2700000" algn="tl">
              <a:srgbClr val="000000"/>
            </a:outerShdw>
          </a:effectLst>
          <a:latin typeface="+mn-lt"/>
        </a:defRPr>
      </a:lvl2pPr>
      <a:lvl3pPr marL="1143000" indent="-228600" algn="l" rtl="0" fontAlgn="base">
        <a:spcBef>
          <a:spcPct val="20000"/>
        </a:spcBef>
        <a:spcAft>
          <a:spcPct val="0"/>
        </a:spcAft>
        <a:buChar char="•"/>
        <a:defRPr sz="2400">
          <a:solidFill>
            <a:schemeClr val="bg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bg1"/>
          </a:solidFill>
          <a:effectLst>
            <a:outerShdw blurRad="38100" dist="38100" dir="2700000" algn="tl">
              <a:srgbClr val="000000"/>
            </a:outerShdw>
          </a:effectLst>
          <a:latin typeface="+mn-lt"/>
        </a:defRPr>
      </a:lvl4pPr>
      <a:lvl5pPr marL="2057400" indent="-228600" algn="l" rtl="0" fontAlgn="base">
        <a:spcBef>
          <a:spcPct val="20000"/>
        </a:spcBef>
        <a:spcAft>
          <a:spcPct val="0"/>
        </a:spcAft>
        <a:buChar char="»"/>
        <a:defRPr sz="2000">
          <a:solidFill>
            <a:schemeClr val="bg1"/>
          </a:solidFill>
          <a:effectLst>
            <a:outerShdw blurRad="38100" dist="38100" dir="2700000" algn="tl">
              <a:srgbClr val="000000"/>
            </a:outerShdw>
          </a:effectLst>
          <a:latin typeface="+mn-lt"/>
        </a:defRPr>
      </a:lvl5pPr>
      <a:lvl6pPr marL="2514600" indent="-228600" algn="l" rtl="0" fontAlgn="base">
        <a:spcBef>
          <a:spcPct val="20000"/>
        </a:spcBef>
        <a:spcAft>
          <a:spcPct val="0"/>
        </a:spcAft>
        <a:buChar char="»"/>
        <a:defRPr sz="2000">
          <a:solidFill>
            <a:schemeClr val="bg1"/>
          </a:solidFill>
          <a:effectLst>
            <a:outerShdw blurRad="38100" dist="38100" dir="2700000" algn="tl">
              <a:srgbClr val="000000"/>
            </a:outerShdw>
          </a:effectLst>
          <a:latin typeface="+mn-lt"/>
        </a:defRPr>
      </a:lvl6pPr>
      <a:lvl7pPr marL="2971800" indent="-228600" algn="l" rtl="0" fontAlgn="base">
        <a:spcBef>
          <a:spcPct val="20000"/>
        </a:spcBef>
        <a:spcAft>
          <a:spcPct val="0"/>
        </a:spcAft>
        <a:buChar char="»"/>
        <a:defRPr sz="2000">
          <a:solidFill>
            <a:schemeClr val="bg1"/>
          </a:solidFill>
          <a:effectLst>
            <a:outerShdw blurRad="38100" dist="38100" dir="2700000" algn="tl">
              <a:srgbClr val="000000"/>
            </a:outerShdw>
          </a:effectLst>
          <a:latin typeface="+mn-lt"/>
        </a:defRPr>
      </a:lvl7pPr>
      <a:lvl8pPr marL="3429000" indent="-228600" algn="l" rtl="0" fontAlgn="base">
        <a:spcBef>
          <a:spcPct val="20000"/>
        </a:spcBef>
        <a:spcAft>
          <a:spcPct val="0"/>
        </a:spcAft>
        <a:buChar char="»"/>
        <a:defRPr sz="2000">
          <a:solidFill>
            <a:schemeClr val="bg1"/>
          </a:solidFill>
          <a:effectLst>
            <a:outerShdw blurRad="38100" dist="38100" dir="2700000" algn="tl">
              <a:srgbClr val="000000"/>
            </a:outerShdw>
          </a:effectLst>
          <a:latin typeface="+mn-lt"/>
        </a:defRPr>
      </a:lvl8pPr>
      <a:lvl9pPr marL="3886200" indent="-228600" algn="l" rtl="0" fontAlgn="base">
        <a:spcBef>
          <a:spcPct val="20000"/>
        </a:spcBef>
        <a:spcAft>
          <a:spcPct val="0"/>
        </a:spcAft>
        <a:buChar char="»"/>
        <a:defRPr sz="2000">
          <a:solidFill>
            <a:schemeClr val="bg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s-ES_tradnl" dirty="0"/>
              <a:t>Applied </a:t>
            </a:r>
            <a:r>
              <a:rPr lang="es-ES_tradnl" dirty="0" smtClean="0"/>
              <a:t>Linguistics</a:t>
            </a:r>
            <a:r>
              <a:rPr lang="ru-RU" dirty="0" smtClean="0"/>
              <a:t> </a:t>
            </a:r>
            <a:r>
              <a:rPr lang="en-US" dirty="0" smtClean="0"/>
              <a:t>and </a:t>
            </a:r>
            <a:r>
              <a:rPr lang="en-US" smtClean="0"/>
              <a:t>its Directions</a:t>
            </a:r>
            <a:r>
              <a:rPr lang="es-ES_tradnl" smtClean="0"/>
              <a:t> </a:t>
            </a:r>
            <a:endParaRPr lang="es-ES_tradnl" dirty="0"/>
          </a:p>
        </p:txBody>
      </p:sp>
      <p:sp>
        <p:nvSpPr>
          <p:cNvPr id="2051" name="Rectangle 3"/>
          <p:cNvSpPr>
            <a:spLocks noGrp="1" noChangeArrowheads="1"/>
          </p:cNvSpPr>
          <p:nvPr>
            <p:ph type="subTitle" idx="1"/>
          </p:nvPr>
        </p:nvSpPr>
        <p:spPr/>
        <p:txBody>
          <a:bodyPr/>
          <a:lstStyle/>
          <a:p>
            <a:r>
              <a:rPr lang="es-ES_tradnl" dirty="0" smtClean="0"/>
              <a:t>Lecture 4, </a:t>
            </a:r>
            <a:r>
              <a:rPr lang="es-ES_tradnl" dirty="0" smtClean="0"/>
              <a:t>1</a:t>
            </a:r>
            <a:r>
              <a:rPr lang="ru-RU" dirty="0" smtClean="0"/>
              <a:t>2</a:t>
            </a:r>
            <a:r>
              <a:rPr lang="es-ES_tradnl" dirty="0" smtClean="0"/>
              <a:t>.02.1</a:t>
            </a:r>
            <a:r>
              <a:rPr lang="ru-RU" smtClean="0"/>
              <a:t>5</a:t>
            </a:r>
            <a:endParaRPr lang="es-ES_tradnl"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s-ES_tradnl" sz="4000">
                <a:effectLst/>
              </a:rPr>
              <a:t>Applied Linguistics: The Twentieth</a:t>
            </a:r>
            <a:br>
              <a:rPr lang="es-ES_tradnl" sz="4000">
                <a:effectLst/>
              </a:rPr>
            </a:br>
            <a:r>
              <a:rPr lang="es-ES_tradnl" sz="4000">
                <a:effectLst/>
              </a:rPr>
              <a:t>Century</a:t>
            </a:r>
          </a:p>
        </p:txBody>
      </p:sp>
      <p:sp>
        <p:nvSpPr>
          <p:cNvPr id="12291" name="Rectangle 3"/>
          <p:cNvSpPr>
            <a:spLocks noGrp="1" noChangeArrowheads="1"/>
          </p:cNvSpPr>
          <p:nvPr>
            <p:ph type="body" idx="1"/>
          </p:nvPr>
        </p:nvSpPr>
        <p:spPr/>
        <p:txBody>
          <a:bodyPr/>
          <a:lstStyle/>
          <a:p>
            <a:pPr>
              <a:lnSpc>
                <a:spcPct val="90000"/>
              </a:lnSpc>
            </a:pPr>
            <a:r>
              <a:rPr lang="es-ES_tradnl" sz="2400">
                <a:effectLst/>
              </a:rPr>
              <a:t>Language teaching came into its own as a profession in the twentieth century. </a:t>
            </a:r>
          </a:p>
          <a:p>
            <a:pPr>
              <a:lnSpc>
                <a:spcPct val="90000"/>
              </a:lnSpc>
            </a:pPr>
            <a:endParaRPr lang="es-ES_tradnl" sz="2400">
              <a:effectLst/>
            </a:endParaRPr>
          </a:p>
          <a:p>
            <a:pPr>
              <a:lnSpc>
                <a:spcPct val="90000"/>
              </a:lnSpc>
            </a:pPr>
            <a:r>
              <a:rPr lang="es-ES_tradnl" sz="2400">
                <a:effectLst/>
              </a:rPr>
              <a:t>The whole foundation on contemporary language teaching was developed during the early part of the twentieth century, as applied linguistic and others sought to develop principles and procedures for the design of teaching methods and materials, drawing on the developing fields of linguistics and psychology to support a succession of proposals for the more effective and theoretically sound teaching methods.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s-ES_tradnl" sz="4000">
                <a:effectLst/>
              </a:rPr>
              <a:t>The Grammar Translation Method</a:t>
            </a:r>
          </a:p>
        </p:txBody>
      </p:sp>
      <p:sp>
        <p:nvSpPr>
          <p:cNvPr id="13315" name="Rectangle 3"/>
          <p:cNvSpPr>
            <a:spLocks noGrp="1" noChangeArrowheads="1"/>
          </p:cNvSpPr>
          <p:nvPr>
            <p:ph type="body" idx="1"/>
          </p:nvPr>
        </p:nvSpPr>
        <p:spPr>
          <a:xfrm>
            <a:off x="457200" y="1600200"/>
            <a:ext cx="8362950" cy="4924425"/>
          </a:xfrm>
        </p:spPr>
        <p:txBody>
          <a:bodyPr/>
          <a:lstStyle/>
          <a:p>
            <a:pPr>
              <a:lnSpc>
                <a:spcPct val="80000"/>
              </a:lnSpc>
            </a:pPr>
            <a:r>
              <a:rPr lang="es-ES_tradnl" sz="2400">
                <a:effectLst/>
              </a:rPr>
              <a:t>Whereas today English is the world’s most widely studied foreign language, 500 years ago it was Latin for it was the dominant language of education,commerce, religion, and government in the Western world.</a:t>
            </a:r>
          </a:p>
          <a:p>
            <a:pPr>
              <a:lnSpc>
                <a:spcPct val="80000"/>
              </a:lnSpc>
              <a:buFontTx/>
              <a:buNone/>
            </a:pPr>
            <a:endParaRPr lang="es-ES_tradnl" sz="2400">
              <a:effectLst/>
            </a:endParaRPr>
          </a:p>
          <a:p>
            <a:pPr>
              <a:lnSpc>
                <a:spcPct val="80000"/>
              </a:lnSpc>
              <a:buFontTx/>
              <a:buNone/>
            </a:pPr>
            <a:r>
              <a:rPr lang="es-ES_tradnl" sz="2400">
                <a:effectLst/>
              </a:rPr>
              <a:t>• The political changes in Europe gave French, Italian, and English importance thus Latin was displaced as a language of spoken and written communication.</a:t>
            </a:r>
          </a:p>
          <a:p>
            <a:pPr>
              <a:lnSpc>
                <a:spcPct val="80000"/>
              </a:lnSpc>
              <a:buFontTx/>
              <a:buNone/>
            </a:pPr>
            <a:endParaRPr lang="es-ES_tradnl" sz="2400">
              <a:effectLst/>
            </a:endParaRPr>
          </a:p>
          <a:p>
            <a:pPr>
              <a:lnSpc>
                <a:spcPct val="80000"/>
              </a:lnSpc>
              <a:buFontTx/>
              <a:buNone/>
            </a:pPr>
            <a:r>
              <a:rPr lang="es-ES_tradnl" sz="2400">
                <a:effectLst/>
              </a:rPr>
              <a:t>• Latin was diminished from a living language to a subject in the school curriculum. Children in “grammar school” were given a rigorous introduction to Latin grammar which was taught through rote learning of grammar rules, study of conjugations, translations and writing parallel bilingual texts and dialogue.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s-ES_tradnl" sz="4000">
                <a:effectLst/>
              </a:rPr>
              <a:t>The Grammar Translation Method</a:t>
            </a:r>
          </a:p>
        </p:txBody>
      </p:sp>
      <p:sp>
        <p:nvSpPr>
          <p:cNvPr id="14339" name="Rectangle 3"/>
          <p:cNvSpPr>
            <a:spLocks noGrp="1" noChangeArrowheads="1"/>
          </p:cNvSpPr>
          <p:nvPr>
            <p:ph type="body" idx="1"/>
          </p:nvPr>
        </p:nvSpPr>
        <p:spPr>
          <a:xfrm>
            <a:off x="457200" y="1600200"/>
            <a:ext cx="8362950" cy="4924425"/>
          </a:xfrm>
        </p:spPr>
        <p:txBody>
          <a:bodyPr/>
          <a:lstStyle/>
          <a:p>
            <a:pPr>
              <a:lnSpc>
                <a:spcPct val="90000"/>
              </a:lnSpc>
              <a:buFontTx/>
              <a:buNone/>
            </a:pPr>
            <a:r>
              <a:rPr lang="es-ES_tradnl" sz="2400">
                <a:effectLst/>
              </a:rPr>
              <a:t>The principle characteristics of GTM were:</a:t>
            </a:r>
          </a:p>
          <a:p>
            <a:pPr>
              <a:lnSpc>
                <a:spcPct val="90000"/>
              </a:lnSpc>
              <a:buFontTx/>
              <a:buNone/>
            </a:pPr>
            <a:endParaRPr lang="es-ES_tradnl" sz="2400">
              <a:effectLst/>
            </a:endParaRPr>
          </a:p>
          <a:p>
            <a:pPr>
              <a:lnSpc>
                <a:spcPct val="90000"/>
              </a:lnSpc>
              <a:buFontTx/>
              <a:buNone/>
            </a:pPr>
            <a:r>
              <a:rPr lang="es-ES_tradnl" sz="2400">
                <a:effectLst/>
              </a:rPr>
              <a:t>• The goal of foreign language study is to learn a</a:t>
            </a:r>
          </a:p>
          <a:p>
            <a:pPr>
              <a:lnSpc>
                <a:spcPct val="90000"/>
              </a:lnSpc>
              <a:buFontTx/>
              <a:buNone/>
            </a:pPr>
            <a:r>
              <a:rPr lang="es-ES_tradnl" sz="2400">
                <a:effectLst/>
              </a:rPr>
              <a:t>language in order to read its literature or in order to</a:t>
            </a:r>
          </a:p>
          <a:p>
            <a:pPr>
              <a:lnSpc>
                <a:spcPct val="90000"/>
              </a:lnSpc>
              <a:buFontTx/>
              <a:buNone/>
            </a:pPr>
            <a:r>
              <a:rPr lang="es-ES_tradnl" sz="2400">
                <a:effectLst/>
              </a:rPr>
              <a:t>benefit from the mental discipline and intellectual</a:t>
            </a:r>
          </a:p>
          <a:p>
            <a:pPr>
              <a:lnSpc>
                <a:spcPct val="90000"/>
              </a:lnSpc>
              <a:buFontTx/>
              <a:buNone/>
            </a:pPr>
            <a:r>
              <a:rPr lang="es-ES_tradnl" sz="2400">
                <a:effectLst/>
              </a:rPr>
              <a:t>development. GTM approaches language study</a:t>
            </a:r>
          </a:p>
          <a:p>
            <a:pPr>
              <a:lnSpc>
                <a:spcPct val="90000"/>
              </a:lnSpc>
              <a:buFontTx/>
              <a:buNone/>
            </a:pPr>
            <a:r>
              <a:rPr lang="es-ES_tradnl" sz="2400">
                <a:effectLst/>
              </a:rPr>
              <a:t>through a detailed analysis of its grammar rules,</a:t>
            </a:r>
          </a:p>
          <a:p>
            <a:pPr>
              <a:lnSpc>
                <a:spcPct val="90000"/>
              </a:lnSpc>
              <a:buFontTx/>
              <a:buNone/>
            </a:pPr>
            <a:r>
              <a:rPr lang="es-ES_tradnl" sz="2400">
                <a:effectLst/>
              </a:rPr>
              <a:t>followed by translating sentences and texts into the</a:t>
            </a:r>
          </a:p>
          <a:p>
            <a:pPr>
              <a:lnSpc>
                <a:spcPct val="90000"/>
              </a:lnSpc>
              <a:buFontTx/>
              <a:buNone/>
            </a:pPr>
            <a:r>
              <a:rPr lang="es-ES_tradnl" sz="2400">
                <a:effectLst/>
              </a:rPr>
              <a:t>target language. This view consists of memorizing rules</a:t>
            </a:r>
          </a:p>
          <a:p>
            <a:pPr>
              <a:lnSpc>
                <a:spcPct val="90000"/>
              </a:lnSpc>
              <a:buFontTx/>
              <a:buNone/>
            </a:pPr>
            <a:r>
              <a:rPr lang="es-ES_tradnl" sz="2400">
                <a:effectLst/>
              </a:rPr>
              <a:t>and facts to understand the morphology and syntax.</a:t>
            </a:r>
          </a:p>
          <a:p>
            <a:pPr>
              <a:lnSpc>
                <a:spcPct val="90000"/>
              </a:lnSpc>
              <a:buFontTx/>
              <a:buNone/>
            </a:pPr>
            <a:r>
              <a:rPr lang="es-ES_tradnl" sz="2400">
                <a:effectLst/>
              </a:rPr>
              <a:t>The first language is maintained as the reference</a:t>
            </a:r>
          </a:p>
          <a:p>
            <a:pPr>
              <a:lnSpc>
                <a:spcPct val="90000"/>
              </a:lnSpc>
              <a:buFontTx/>
              <a:buNone/>
            </a:pPr>
            <a:r>
              <a:rPr lang="es-ES_tradnl" sz="2400">
                <a:effectLst/>
              </a:rPr>
              <a:t>system in the acquisition of the second language.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s-ES_tradnl" sz="4000">
                <a:effectLst/>
              </a:rPr>
              <a:t>Characteristics of the Grammar Translation Method</a:t>
            </a:r>
          </a:p>
        </p:txBody>
      </p:sp>
      <p:sp>
        <p:nvSpPr>
          <p:cNvPr id="15363" name="Rectangle 3"/>
          <p:cNvSpPr>
            <a:spLocks noGrp="1" noChangeArrowheads="1"/>
          </p:cNvSpPr>
          <p:nvPr>
            <p:ph type="body" idx="1"/>
          </p:nvPr>
        </p:nvSpPr>
        <p:spPr>
          <a:xfrm>
            <a:off x="457200" y="1600200"/>
            <a:ext cx="8362950" cy="4924425"/>
          </a:xfrm>
        </p:spPr>
        <p:txBody>
          <a:bodyPr/>
          <a:lstStyle/>
          <a:p>
            <a:pPr>
              <a:lnSpc>
                <a:spcPct val="90000"/>
              </a:lnSpc>
              <a:buFontTx/>
              <a:buNone/>
            </a:pPr>
            <a:r>
              <a:rPr lang="es-ES_tradnl" sz="2400">
                <a:effectLst/>
              </a:rPr>
              <a:t>• Reading and writing are the major focus; little or no</a:t>
            </a:r>
          </a:p>
          <a:p>
            <a:pPr>
              <a:lnSpc>
                <a:spcPct val="90000"/>
              </a:lnSpc>
              <a:buFontTx/>
              <a:buNone/>
            </a:pPr>
            <a:r>
              <a:rPr lang="es-ES_tradnl" sz="2400">
                <a:effectLst/>
              </a:rPr>
              <a:t>systematic attention is paid to speaking or listening.</a:t>
            </a:r>
          </a:p>
          <a:p>
            <a:pPr>
              <a:lnSpc>
                <a:spcPct val="90000"/>
              </a:lnSpc>
              <a:buFontTx/>
              <a:buNone/>
            </a:pPr>
            <a:endParaRPr lang="es-ES_tradnl" sz="2400">
              <a:effectLst/>
            </a:endParaRPr>
          </a:p>
          <a:p>
            <a:pPr>
              <a:lnSpc>
                <a:spcPct val="90000"/>
              </a:lnSpc>
              <a:buFontTx/>
              <a:buNone/>
            </a:pPr>
            <a:r>
              <a:rPr lang="es-ES_tradnl" sz="2400">
                <a:effectLst/>
              </a:rPr>
              <a:t>• Vocabulary selection is based solely on the reading</a:t>
            </a:r>
          </a:p>
          <a:p>
            <a:pPr>
              <a:lnSpc>
                <a:spcPct val="90000"/>
              </a:lnSpc>
              <a:buFontTx/>
              <a:buNone/>
            </a:pPr>
            <a:r>
              <a:rPr lang="es-ES_tradnl" sz="2400">
                <a:effectLst/>
              </a:rPr>
              <a:t>texts used, and words are taught through bilingual word</a:t>
            </a:r>
          </a:p>
          <a:p>
            <a:pPr>
              <a:lnSpc>
                <a:spcPct val="90000"/>
              </a:lnSpc>
              <a:buFontTx/>
              <a:buNone/>
            </a:pPr>
            <a:r>
              <a:rPr lang="es-ES_tradnl" sz="2400">
                <a:effectLst/>
              </a:rPr>
              <a:t>lists, dictionary study, and memorization.</a:t>
            </a:r>
          </a:p>
          <a:p>
            <a:pPr>
              <a:lnSpc>
                <a:spcPct val="90000"/>
              </a:lnSpc>
              <a:buFontTx/>
              <a:buNone/>
            </a:pPr>
            <a:endParaRPr lang="es-ES_tradnl" sz="2400">
              <a:effectLst/>
            </a:endParaRPr>
          </a:p>
          <a:p>
            <a:pPr>
              <a:lnSpc>
                <a:spcPct val="90000"/>
              </a:lnSpc>
              <a:buFontTx/>
              <a:buNone/>
            </a:pPr>
            <a:r>
              <a:rPr lang="es-ES_tradnl" sz="2400">
                <a:effectLst/>
              </a:rPr>
              <a:t>• The sentence is the basic unit of teaching and language</a:t>
            </a:r>
          </a:p>
          <a:p>
            <a:pPr>
              <a:lnSpc>
                <a:spcPct val="90000"/>
              </a:lnSpc>
              <a:buFontTx/>
              <a:buNone/>
            </a:pPr>
            <a:r>
              <a:rPr lang="es-ES_tradnl" sz="2400">
                <a:effectLst/>
              </a:rPr>
              <a:t>practice. The lesson is devoted to translating</a:t>
            </a:r>
          </a:p>
          <a:p>
            <a:pPr>
              <a:lnSpc>
                <a:spcPct val="90000"/>
              </a:lnSpc>
              <a:buFontTx/>
              <a:buNone/>
            </a:pPr>
            <a:r>
              <a:rPr lang="es-ES_tradnl" sz="2400">
                <a:effectLst/>
              </a:rPr>
              <a:t>sentences into the target language with a focus on that</a:t>
            </a:r>
          </a:p>
          <a:p>
            <a:pPr>
              <a:lnSpc>
                <a:spcPct val="90000"/>
              </a:lnSpc>
              <a:buFontTx/>
              <a:buNone/>
            </a:pPr>
            <a:r>
              <a:rPr lang="es-ES_tradnl" sz="2400">
                <a:effectLst/>
              </a:rPr>
              <a:t>sentence.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s-ES_tradnl" sz="4000">
                <a:effectLst/>
              </a:rPr>
              <a:t>Characteristics of the Grammar Translation Method</a:t>
            </a:r>
          </a:p>
        </p:txBody>
      </p:sp>
      <p:sp>
        <p:nvSpPr>
          <p:cNvPr id="16387" name="Rectangle 3"/>
          <p:cNvSpPr>
            <a:spLocks noGrp="1" noChangeArrowheads="1"/>
          </p:cNvSpPr>
          <p:nvPr>
            <p:ph type="body" idx="1"/>
          </p:nvPr>
        </p:nvSpPr>
        <p:spPr>
          <a:xfrm>
            <a:off x="457200" y="1600200"/>
            <a:ext cx="8362950" cy="4924425"/>
          </a:xfrm>
        </p:spPr>
        <p:txBody>
          <a:bodyPr/>
          <a:lstStyle/>
          <a:p>
            <a:pPr>
              <a:lnSpc>
                <a:spcPct val="80000"/>
              </a:lnSpc>
              <a:buFontTx/>
              <a:buNone/>
            </a:pPr>
            <a:r>
              <a:rPr lang="es-ES_tradnl" sz="2800">
                <a:effectLst/>
              </a:rPr>
              <a:t>• Accuracy is emphasized. Students are expected to attain high standards in translation.</a:t>
            </a:r>
          </a:p>
          <a:p>
            <a:pPr>
              <a:lnSpc>
                <a:spcPct val="80000"/>
              </a:lnSpc>
              <a:buFontTx/>
              <a:buNone/>
            </a:pPr>
            <a:endParaRPr lang="es-ES_tradnl" sz="2800">
              <a:effectLst/>
            </a:endParaRPr>
          </a:p>
          <a:p>
            <a:pPr>
              <a:lnSpc>
                <a:spcPct val="80000"/>
              </a:lnSpc>
              <a:buFontTx/>
              <a:buNone/>
            </a:pPr>
            <a:r>
              <a:rPr lang="es-ES_tradnl" sz="2800">
                <a:effectLst/>
              </a:rPr>
              <a:t>• Grammar is taught deductively by the presentation of rules then practiced through translation exercises.</a:t>
            </a:r>
          </a:p>
          <a:p>
            <a:pPr>
              <a:lnSpc>
                <a:spcPct val="80000"/>
              </a:lnSpc>
              <a:buFontTx/>
              <a:buNone/>
            </a:pPr>
            <a:endParaRPr lang="es-ES_tradnl" sz="2800">
              <a:effectLst/>
            </a:endParaRPr>
          </a:p>
          <a:p>
            <a:pPr>
              <a:lnSpc>
                <a:spcPct val="80000"/>
              </a:lnSpc>
              <a:buFontTx/>
              <a:buNone/>
            </a:pPr>
            <a:r>
              <a:rPr lang="es-ES_tradnl" sz="2800">
                <a:effectLst/>
              </a:rPr>
              <a:t>• The student’s native language is the medium of instruction. It is used to explain new items and to enable comparisons to be made between the foreign language and the student’s native language.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s-ES_tradnl">
                <a:effectLst/>
              </a:rPr>
              <a:t>• Reform Movement</a:t>
            </a:r>
          </a:p>
        </p:txBody>
      </p:sp>
      <p:sp>
        <p:nvSpPr>
          <p:cNvPr id="17411" name="Rectangle 3"/>
          <p:cNvSpPr>
            <a:spLocks noGrp="1" noChangeArrowheads="1"/>
          </p:cNvSpPr>
          <p:nvPr>
            <p:ph type="body" idx="1"/>
          </p:nvPr>
        </p:nvSpPr>
        <p:spPr>
          <a:xfrm>
            <a:off x="457200" y="1557338"/>
            <a:ext cx="8362950" cy="4924425"/>
          </a:xfrm>
        </p:spPr>
        <p:txBody>
          <a:bodyPr/>
          <a:lstStyle/>
          <a:p>
            <a:pPr>
              <a:lnSpc>
                <a:spcPct val="80000"/>
              </a:lnSpc>
              <a:buFontTx/>
              <a:buNone/>
            </a:pPr>
            <a:r>
              <a:rPr lang="es-ES_tradnl" sz="2400">
                <a:effectLst/>
              </a:rPr>
              <a:t>• The spoken language is primary and language teaching should reflect an oral-based method.</a:t>
            </a:r>
          </a:p>
          <a:p>
            <a:pPr>
              <a:lnSpc>
                <a:spcPct val="80000"/>
              </a:lnSpc>
              <a:buFontTx/>
              <a:buNone/>
            </a:pPr>
            <a:endParaRPr lang="es-ES_tradnl" sz="2400">
              <a:effectLst/>
            </a:endParaRPr>
          </a:p>
          <a:p>
            <a:pPr>
              <a:lnSpc>
                <a:spcPct val="80000"/>
              </a:lnSpc>
              <a:buFontTx/>
              <a:buNone/>
            </a:pPr>
            <a:r>
              <a:rPr lang="es-ES_tradnl" sz="2400">
                <a:effectLst/>
              </a:rPr>
              <a:t>• The findings of phonetics should be applied to teaching and to teacher training.</a:t>
            </a:r>
          </a:p>
          <a:p>
            <a:pPr>
              <a:lnSpc>
                <a:spcPct val="80000"/>
              </a:lnSpc>
              <a:buFontTx/>
              <a:buNone/>
            </a:pPr>
            <a:endParaRPr lang="es-ES_tradnl" sz="2400">
              <a:effectLst/>
            </a:endParaRPr>
          </a:p>
          <a:p>
            <a:pPr>
              <a:lnSpc>
                <a:spcPct val="80000"/>
              </a:lnSpc>
              <a:buFontTx/>
              <a:buNone/>
            </a:pPr>
            <a:r>
              <a:rPr lang="es-ES_tradnl" sz="2400">
                <a:effectLst/>
              </a:rPr>
              <a:t>• Learners should hear the language first, before seeing it in written forms.</a:t>
            </a:r>
          </a:p>
          <a:p>
            <a:pPr>
              <a:lnSpc>
                <a:spcPct val="80000"/>
              </a:lnSpc>
              <a:buFontTx/>
              <a:buNone/>
            </a:pPr>
            <a:endParaRPr lang="es-ES_tradnl" sz="2400">
              <a:effectLst/>
            </a:endParaRPr>
          </a:p>
          <a:p>
            <a:pPr>
              <a:lnSpc>
                <a:spcPct val="80000"/>
              </a:lnSpc>
              <a:buFontTx/>
              <a:buNone/>
            </a:pPr>
            <a:r>
              <a:rPr lang="es-ES_tradnl" sz="2400">
                <a:effectLst/>
              </a:rPr>
              <a:t>• Words should be presented in sentences, and sentences should be practiced in meaningful contexts that is, grammar should be taught inductively.</a:t>
            </a:r>
          </a:p>
          <a:p>
            <a:pPr>
              <a:lnSpc>
                <a:spcPct val="80000"/>
              </a:lnSpc>
              <a:buFontTx/>
              <a:buNone/>
            </a:pPr>
            <a:endParaRPr lang="es-ES_tradnl" sz="2400">
              <a:effectLst/>
            </a:endParaRPr>
          </a:p>
          <a:p>
            <a:pPr>
              <a:lnSpc>
                <a:spcPct val="80000"/>
              </a:lnSpc>
              <a:buFontTx/>
              <a:buNone/>
            </a:pPr>
            <a:r>
              <a:rPr lang="es-ES_tradnl" sz="2400">
                <a:effectLst/>
              </a:rPr>
              <a:t>• Translation should be avoided except to check comprehension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s-ES_tradnl">
                <a:effectLst/>
              </a:rPr>
              <a:t>Direct Method</a:t>
            </a:r>
          </a:p>
        </p:txBody>
      </p:sp>
      <p:sp>
        <p:nvSpPr>
          <p:cNvPr id="18435" name="Rectangle 3"/>
          <p:cNvSpPr>
            <a:spLocks noGrp="1" noChangeArrowheads="1"/>
          </p:cNvSpPr>
          <p:nvPr>
            <p:ph type="body" idx="1"/>
          </p:nvPr>
        </p:nvSpPr>
        <p:spPr>
          <a:xfrm>
            <a:off x="457200" y="1557338"/>
            <a:ext cx="8362950" cy="4924425"/>
          </a:xfrm>
        </p:spPr>
        <p:txBody>
          <a:bodyPr/>
          <a:lstStyle/>
          <a:p>
            <a:pPr>
              <a:lnSpc>
                <a:spcPct val="80000"/>
              </a:lnSpc>
              <a:buFontTx/>
              <a:buNone/>
            </a:pPr>
            <a:endParaRPr lang="es-ES_tradnl" sz="2000">
              <a:effectLst/>
            </a:endParaRPr>
          </a:p>
          <a:p>
            <a:pPr>
              <a:lnSpc>
                <a:spcPct val="80000"/>
              </a:lnSpc>
            </a:pPr>
            <a:r>
              <a:rPr lang="es-ES_tradnl" sz="2000">
                <a:effectLst/>
              </a:rPr>
              <a:t>• Principles for language teaching out of naturalistic ways are seen as those of first language acquisition or to natural methods which led to the development of the Direct Method.</a:t>
            </a:r>
          </a:p>
          <a:p>
            <a:pPr>
              <a:lnSpc>
                <a:spcPct val="80000"/>
              </a:lnSpc>
            </a:pPr>
            <a:endParaRPr lang="es-ES_tradnl" sz="2000">
              <a:effectLst/>
            </a:endParaRPr>
          </a:p>
          <a:p>
            <a:pPr>
              <a:lnSpc>
                <a:spcPct val="80000"/>
              </a:lnSpc>
            </a:pPr>
            <a:r>
              <a:rPr lang="es-ES_tradnl" sz="2000">
                <a:effectLst/>
              </a:rPr>
              <a:t>• Rather than analytical procedures that focus on explanation of grammar rules in classroom teaching, teachers must encourage direct and spontaneous use of the foreign language in the classroom. Learner’s would induce rules, and the teacher replaced textbooks in the early stages of learning. Speaking began with attention to pronunciation. Known words could be used to teach new vocabulary, using mime, demonstration, and pictures.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100013"/>
            <a:ext cx="8229600" cy="1143001"/>
          </a:xfrm>
        </p:spPr>
        <p:txBody>
          <a:bodyPr/>
          <a:lstStyle/>
          <a:p>
            <a:r>
              <a:rPr lang="es-ES_tradnl">
                <a:effectLst/>
              </a:rPr>
              <a:t>The Audiolingual Method</a:t>
            </a:r>
          </a:p>
        </p:txBody>
      </p:sp>
      <p:sp>
        <p:nvSpPr>
          <p:cNvPr id="19459" name="Rectangle 3"/>
          <p:cNvSpPr>
            <a:spLocks noGrp="1" noChangeArrowheads="1"/>
          </p:cNvSpPr>
          <p:nvPr>
            <p:ph type="body" idx="1"/>
          </p:nvPr>
        </p:nvSpPr>
        <p:spPr>
          <a:xfrm>
            <a:off x="468313" y="1125538"/>
            <a:ext cx="8362950" cy="4924425"/>
          </a:xfrm>
        </p:spPr>
        <p:txBody>
          <a:bodyPr/>
          <a:lstStyle/>
          <a:p>
            <a:pPr>
              <a:lnSpc>
                <a:spcPct val="80000"/>
              </a:lnSpc>
              <a:buFontTx/>
              <a:buNone/>
            </a:pPr>
            <a:endParaRPr lang="es-ES_tradnl">
              <a:effectLst/>
            </a:endParaRPr>
          </a:p>
          <a:p>
            <a:pPr>
              <a:lnSpc>
                <a:spcPct val="80000"/>
              </a:lnSpc>
              <a:buFontTx/>
              <a:buNone/>
            </a:pPr>
            <a:r>
              <a:rPr lang="es-ES_tradnl" sz="2400">
                <a:effectLst/>
              </a:rPr>
              <a:t>• Entry of the U.S. into WWII has a significant effect on language teaching in America. </a:t>
            </a:r>
          </a:p>
          <a:p>
            <a:pPr>
              <a:lnSpc>
                <a:spcPct val="80000"/>
              </a:lnSpc>
              <a:buFontTx/>
              <a:buNone/>
            </a:pPr>
            <a:endParaRPr lang="es-ES_tradnl" sz="2400">
              <a:effectLst/>
            </a:endParaRPr>
          </a:p>
          <a:p>
            <a:pPr>
              <a:lnSpc>
                <a:spcPct val="80000"/>
              </a:lnSpc>
              <a:buFontTx/>
              <a:buNone/>
            </a:pPr>
            <a:r>
              <a:rPr lang="es-ES_tradnl" sz="2400">
                <a:effectLst/>
              </a:rPr>
              <a:t>• The government commissioned American universities to develop foreign language programs for military personnel. As a result the Army Specialized Training</a:t>
            </a:r>
          </a:p>
          <a:p>
            <a:pPr>
              <a:lnSpc>
                <a:spcPct val="80000"/>
              </a:lnSpc>
              <a:buFontTx/>
              <a:buNone/>
            </a:pPr>
            <a:endParaRPr lang="es-ES_tradnl" sz="2400">
              <a:effectLst/>
            </a:endParaRPr>
          </a:p>
          <a:p>
            <a:pPr>
              <a:lnSpc>
                <a:spcPct val="80000"/>
              </a:lnSpc>
              <a:buFontTx/>
              <a:buNone/>
            </a:pPr>
            <a:r>
              <a:rPr lang="es-ES_tradnl" sz="2400">
                <a:effectLst/>
              </a:rPr>
              <a:t>Program was established to train students to attain conversational proficiency in a variety of languages: German, French, Italian, Chinese,Japanese, Malay, etc.</a:t>
            </a:r>
          </a:p>
          <a:p>
            <a:pPr>
              <a:lnSpc>
                <a:spcPct val="80000"/>
              </a:lnSpc>
              <a:buFontTx/>
              <a:buNone/>
            </a:pPr>
            <a:endParaRPr lang="es-ES_tradnl" sz="2400">
              <a:effectLst/>
            </a:endParaRPr>
          </a:p>
          <a:p>
            <a:pPr>
              <a:lnSpc>
                <a:spcPct val="80000"/>
              </a:lnSpc>
              <a:buFontTx/>
              <a:buNone/>
            </a:pPr>
            <a:r>
              <a:rPr lang="es-ES_tradnl" sz="2400">
                <a:effectLst/>
              </a:rPr>
              <a:t>• Although this program only lasted two years, it attracted attention in the popular press and in the academic community due to its intensive oral-based approach.</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100013"/>
            <a:ext cx="8229600" cy="1143001"/>
          </a:xfrm>
        </p:spPr>
        <p:txBody>
          <a:bodyPr/>
          <a:lstStyle/>
          <a:p>
            <a:r>
              <a:rPr lang="es-ES_tradnl">
                <a:effectLst/>
              </a:rPr>
              <a:t>The Audiolingual Method</a:t>
            </a:r>
          </a:p>
        </p:txBody>
      </p:sp>
      <p:sp>
        <p:nvSpPr>
          <p:cNvPr id="20483" name="Rectangle 3"/>
          <p:cNvSpPr>
            <a:spLocks noGrp="1" noChangeArrowheads="1"/>
          </p:cNvSpPr>
          <p:nvPr>
            <p:ph type="body" idx="1"/>
          </p:nvPr>
        </p:nvSpPr>
        <p:spPr>
          <a:xfrm>
            <a:off x="468313" y="1125538"/>
            <a:ext cx="8362950" cy="4924425"/>
          </a:xfrm>
        </p:spPr>
        <p:txBody>
          <a:bodyPr/>
          <a:lstStyle/>
          <a:p>
            <a:pPr>
              <a:lnSpc>
                <a:spcPct val="80000"/>
              </a:lnSpc>
              <a:buFontTx/>
              <a:buNone/>
            </a:pPr>
            <a:endParaRPr lang="es-ES_tradnl">
              <a:effectLst/>
            </a:endParaRPr>
          </a:p>
          <a:p>
            <a:pPr>
              <a:lnSpc>
                <a:spcPct val="80000"/>
              </a:lnSpc>
              <a:buFontTx/>
              <a:buNone/>
            </a:pPr>
            <a:r>
              <a:rPr lang="en-US" sz="2400">
                <a:effectLst/>
              </a:rPr>
              <a:t>• In 1939, Charles Fries, trained in structural linguistics, posited that grammar was the starting point. The structure of the language was identified with its basic sentence patterns and grammatical structures.</a:t>
            </a:r>
          </a:p>
          <a:p>
            <a:pPr>
              <a:lnSpc>
                <a:spcPct val="80000"/>
              </a:lnSpc>
              <a:buFontTx/>
              <a:buNone/>
            </a:pPr>
            <a:endParaRPr lang="en-US" sz="2400">
              <a:effectLst/>
            </a:endParaRPr>
          </a:p>
          <a:p>
            <a:pPr>
              <a:lnSpc>
                <a:spcPct val="80000"/>
              </a:lnSpc>
              <a:buFontTx/>
              <a:buNone/>
            </a:pPr>
            <a:r>
              <a:rPr lang="en-US" sz="2400">
                <a:effectLst/>
              </a:rPr>
              <a:t>• Systematic attention to pronunciation</a:t>
            </a:r>
          </a:p>
          <a:p>
            <a:pPr>
              <a:lnSpc>
                <a:spcPct val="80000"/>
              </a:lnSpc>
              <a:buFontTx/>
              <a:buNone/>
            </a:pPr>
            <a:endParaRPr lang="en-US" sz="2400">
              <a:effectLst/>
            </a:endParaRPr>
          </a:p>
          <a:p>
            <a:pPr>
              <a:lnSpc>
                <a:spcPct val="80000"/>
              </a:lnSpc>
              <a:buFontTx/>
              <a:buNone/>
            </a:pPr>
            <a:r>
              <a:rPr lang="en-US" sz="2400">
                <a:effectLst/>
              </a:rPr>
              <a:t>• Intensive oral drilling of basic sentence patterns</a:t>
            </a:r>
          </a:p>
          <a:p>
            <a:pPr>
              <a:lnSpc>
                <a:spcPct val="80000"/>
              </a:lnSpc>
              <a:buFontTx/>
              <a:buNone/>
            </a:pPr>
            <a:endParaRPr lang="en-US" sz="2400">
              <a:effectLst/>
            </a:endParaRPr>
          </a:p>
          <a:p>
            <a:pPr>
              <a:lnSpc>
                <a:spcPct val="80000"/>
              </a:lnSpc>
              <a:buFontTx/>
              <a:buNone/>
            </a:pPr>
            <a:r>
              <a:rPr lang="en-US" sz="2400">
                <a:effectLst/>
              </a:rPr>
              <a:t>• Pattern practice was a classroom technique</a:t>
            </a:r>
            <a:endParaRPr lang="es-ES_tradnl" sz="2400">
              <a:effectLst/>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100013"/>
            <a:ext cx="8229600" cy="1143001"/>
          </a:xfrm>
        </p:spPr>
        <p:txBody>
          <a:bodyPr/>
          <a:lstStyle/>
          <a:p>
            <a:r>
              <a:rPr lang="en-US" sz="4800">
                <a:effectLst/>
              </a:rPr>
              <a:t> Behaviorism</a:t>
            </a:r>
            <a:endParaRPr lang="es-ES_tradnl">
              <a:effectLst/>
            </a:endParaRPr>
          </a:p>
        </p:txBody>
      </p:sp>
      <p:sp>
        <p:nvSpPr>
          <p:cNvPr id="21507" name="Rectangle 3"/>
          <p:cNvSpPr>
            <a:spLocks noGrp="1" noChangeArrowheads="1"/>
          </p:cNvSpPr>
          <p:nvPr>
            <p:ph type="body" idx="1"/>
          </p:nvPr>
        </p:nvSpPr>
        <p:spPr>
          <a:xfrm>
            <a:off x="468313" y="1125538"/>
            <a:ext cx="8362950" cy="4924425"/>
          </a:xfrm>
        </p:spPr>
        <p:txBody>
          <a:bodyPr/>
          <a:lstStyle/>
          <a:p>
            <a:pPr>
              <a:lnSpc>
                <a:spcPct val="80000"/>
              </a:lnSpc>
              <a:buFontTx/>
              <a:buNone/>
            </a:pPr>
            <a:endParaRPr lang="es-ES_tradnl">
              <a:effectLst/>
            </a:endParaRPr>
          </a:p>
          <a:p>
            <a:pPr>
              <a:lnSpc>
                <a:spcPct val="80000"/>
              </a:lnSpc>
              <a:buFontTx/>
              <a:buNone/>
            </a:pPr>
            <a:r>
              <a:rPr lang="en-US" sz="2400">
                <a:effectLst/>
              </a:rPr>
              <a:t>• The study of human behavior</a:t>
            </a:r>
          </a:p>
          <a:p>
            <a:pPr>
              <a:lnSpc>
                <a:spcPct val="80000"/>
              </a:lnSpc>
              <a:buFontTx/>
              <a:buNone/>
            </a:pPr>
            <a:endParaRPr lang="en-US" sz="2400">
              <a:effectLst/>
            </a:endParaRPr>
          </a:p>
          <a:p>
            <a:pPr>
              <a:lnSpc>
                <a:spcPct val="80000"/>
              </a:lnSpc>
              <a:buFontTx/>
              <a:buNone/>
            </a:pPr>
            <a:r>
              <a:rPr lang="en-US" sz="2400">
                <a:effectLst/>
              </a:rPr>
              <a:t>• The human being is an organism capable of a repertoire</a:t>
            </a:r>
          </a:p>
          <a:p>
            <a:pPr>
              <a:lnSpc>
                <a:spcPct val="80000"/>
              </a:lnSpc>
              <a:buFontTx/>
              <a:buNone/>
            </a:pPr>
            <a:r>
              <a:rPr lang="en-US" sz="2400">
                <a:effectLst/>
              </a:rPr>
              <a:t>of behaviors</a:t>
            </a:r>
          </a:p>
          <a:p>
            <a:pPr>
              <a:lnSpc>
                <a:spcPct val="80000"/>
              </a:lnSpc>
              <a:buFontTx/>
              <a:buNone/>
            </a:pPr>
            <a:endParaRPr lang="en-US" sz="2400">
              <a:effectLst/>
            </a:endParaRPr>
          </a:p>
          <a:p>
            <a:pPr>
              <a:lnSpc>
                <a:spcPct val="80000"/>
              </a:lnSpc>
              <a:buFontTx/>
              <a:buNone/>
            </a:pPr>
            <a:r>
              <a:rPr lang="en-US" sz="2400">
                <a:effectLst/>
              </a:rPr>
              <a:t>• The occurrence of these behaviors depends on three</a:t>
            </a:r>
          </a:p>
          <a:p>
            <a:pPr>
              <a:lnSpc>
                <a:spcPct val="80000"/>
              </a:lnSpc>
              <a:buFontTx/>
              <a:buNone/>
            </a:pPr>
            <a:r>
              <a:rPr lang="en-US" sz="2400">
                <a:effectLst/>
              </a:rPr>
              <a:t>crucial elements in learning: a stimulus, which serves to</a:t>
            </a:r>
          </a:p>
          <a:p>
            <a:pPr>
              <a:lnSpc>
                <a:spcPct val="80000"/>
              </a:lnSpc>
              <a:buFontTx/>
              <a:buNone/>
            </a:pPr>
            <a:r>
              <a:rPr lang="en-US" sz="2400">
                <a:effectLst/>
              </a:rPr>
              <a:t>elicit behavior</a:t>
            </a:r>
          </a:p>
          <a:p>
            <a:pPr>
              <a:lnSpc>
                <a:spcPct val="80000"/>
              </a:lnSpc>
              <a:buFontTx/>
              <a:buNone/>
            </a:pPr>
            <a:endParaRPr lang="en-US" sz="2400">
              <a:effectLst/>
            </a:endParaRPr>
          </a:p>
          <a:p>
            <a:pPr>
              <a:lnSpc>
                <a:spcPct val="80000"/>
              </a:lnSpc>
              <a:buFontTx/>
              <a:buNone/>
            </a:pPr>
            <a:r>
              <a:rPr lang="en-US" sz="2400">
                <a:effectLst/>
              </a:rPr>
              <a:t>• A response triggered by the stimulus and </a:t>
            </a:r>
          </a:p>
          <a:p>
            <a:pPr>
              <a:lnSpc>
                <a:spcPct val="80000"/>
              </a:lnSpc>
              <a:buFontTx/>
              <a:buNone/>
            </a:pPr>
            <a:endParaRPr lang="en-US" sz="2400">
              <a:effectLst/>
            </a:endParaRPr>
          </a:p>
          <a:p>
            <a:pPr>
              <a:lnSpc>
                <a:spcPct val="80000"/>
              </a:lnSpc>
              <a:buFontTx/>
              <a:buNone/>
            </a:pPr>
            <a:r>
              <a:rPr lang="en-US" sz="2400">
                <a:effectLst/>
              </a:rPr>
              <a:t>• Reinforcement which serves to mark the response as</a:t>
            </a:r>
          </a:p>
          <a:p>
            <a:pPr>
              <a:lnSpc>
                <a:spcPct val="80000"/>
              </a:lnSpc>
              <a:buFontTx/>
              <a:buNone/>
            </a:pPr>
            <a:r>
              <a:rPr lang="en-US" sz="2400">
                <a:effectLst/>
              </a:rPr>
              <a:t>being appropriate and encourages the repetition of the</a:t>
            </a:r>
          </a:p>
          <a:p>
            <a:pPr>
              <a:lnSpc>
                <a:spcPct val="80000"/>
              </a:lnSpc>
              <a:buFontTx/>
              <a:buNone/>
            </a:pPr>
            <a:r>
              <a:rPr lang="en-US" sz="2400">
                <a:effectLst/>
              </a:rPr>
              <a:t>response in the future (Skinner).</a:t>
            </a:r>
            <a:endParaRPr lang="es-ES_tradnl" sz="2400">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s-ES_tradnl"/>
              <a:t>What‘s applied Linguistics</a:t>
            </a:r>
          </a:p>
        </p:txBody>
      </p:sp>
      <p:sp>
        <p:nvSpPr>
          <p:cNvPr id="3075" name="Rectangle 3"/>
          <p:cNvSpPr>
            <a:spLocks noGrp="1" noChangeArrowheads="1"/>
          </p:cNvSpPr>
          <p:nvPr>
            <p:ph type="body" idx="1"/>
          </p:nvPr>
        </p:nvSpPr>
        <p:spPr/>
        <p:txBody>
          <a:bodyPr/>
          <a:lstStyle/>
          <a:p>
            <a:pPr>
              <a:lnSpc>
                <a:spcPct val="90000"/>
              </a:lnSpc>
            </a:pPr>
            <a:r>
              <a:rPr lang="es-ES_tradnl" sz="2800"/>
              <a:t>It is an </a:t>
            </a:r>
            <a:r>
              <a:rPr lang="es-ES_tradnl" sz="2800" i="1"/>
              <a:t>inter</a:t>
            </a:r>
            <a:r>
              <a:rPr lang="es-ES_tradnl" sz="2800"/>
              <a:t> an </a:t>
            </a:r>
            <a:r>
              <a:rPr lang="es-ES_tradnl" sz="2800" i="1"/>
              <a:t>trans</a:t>
            </a:r>
            <a:r>
              <a:rPr lang="es-ES_tradnl" sz="2800"/>
              <a:t> disciplinary approach </a:t>
            </a:r>
          </a:p>
          <a:p>
            <a:pPr>
              <a:lnSpc>
                <a:spcPct val="90000"/>
              </a:lnSpc>
            </a:pPr>
            <a:endParaRPr lang="es-ES_tradnl" sz="2800"/>
          </a:p>
          <a:p>
            <a:pPr>
              <a:lnSpc>
                <a:spcPct val="90000"/>
              </a:lnSpc>
            </a:pPr>
            <a:r>
              <a:rPr lang="en-US" sz="2800"/>
              <a:t>identifies, investigates, and offers solutions to language-related real life problems.</a:t>
            </a:r>
          </a:p>
          <a:p>
            <a:pPr>
              <a:lnSpc>
                <a:spcPct val="90000"/>
              </a:lnSpc>
            </a:pPr>
            <a:endParaRPr lang="en-US" sz="2800"/>
          </a:p>
          <a:p>
            <a:pPr>
              <a:lnSpc>
                <a:spcPct val="90000"/>
              </a:lnSpc>
            </a:pPr>
            <a:r>
              <a:rPr lang="en-US" sz="2800"/>
              <a:t>For Applied Linguistics, the central question is:</a:t>
            </a:r>
          </a:p>
          <a:p>
            <a:pPr>
              <a:lnSpc>
                <a:spcPct val="90000"/>
              </a:lnSpc>
              <a:buFontTx/>
              <a:buNone/>
            </a:pPr>
            <a:r>
              <a:rPr lang="es-ES_tradnl" sz="2800"/>
              <a:t>         - </a:t>
            </a:r>
            <a:r>
              <a:rPr lang="es-ES_tradnl" sz="2800" i="1"/>
              <a:t>How far can existing models of  description in linguistics be used to resolve the practical problems of language use we are concerned with?</a:t>
            </a:r>
            <a:endParaRPr lang="es-ES_tradnl" sz="280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100013"/>
            <a:ext cx="8229600" cy="1143001"/>
          </a:xfrm>
        </p:spPr>
        <p:txBody>
          <a:bodyPr/>
          <a:lstStyle/>
          <a:p>
            <a:r>
              <a:rPr lang="en-US">
                <a:effectLst/>
              </a:rPr>
              <a:t>The Decline of Audiolingualism</a:t>
            </a:r>
            <a:endParaRPr lang="es-ES_tradnl" sz="4800">
              <a:effectLst/>
            </a:endParaRPr>
          </a:p>
        </p:txBody>
      </p:sp>
      <p:sp>
        <p:nvSpPr>
          <p:cNvPr id="22531" name="Rectangle 3"/>
          <p:cNvSpPr>
            <a:spLocks noGrp="1" noChangeArrowheads="1"/>
          </p:cNvSpPr>
          <p:nvPr>
            <p:ph type="body" idx="1"/>
          </p:nvPr>
        </p:nvSpPr>
        <p:spPr>
          <a:xfrm>
            <a:off x="468313" y="1125538"/>
            <a:ext cx="8362950" cy="4924425"/>
          </a:xfrm>
        </p:spPr>
        <p:txBody>
          <a:bodyPr/>
          <a:lstStyle/>
          <a:p>
            <a:pPr>
              <a:lnSpc>
                <a:spcPct val="80000"/>
              </a:lnSpc>
              <a:buFontTx/>
              <a:buNone/>
            </a:pPr>
            <a:endParaRPr lang="es-ES_tradnl">
              <a:effectLst/>
            </a:endParaRPr>
          </a:p>
          <a:p>
            <a:pPr>
              <a:lnSpc>
                <a:spcPct val="80000"/>
              </a:lnSpc>
              <a:buFontTx/>
              <a:buNone/>
            </a:pPr>
            <a:r>
              <a:rPr lang="en-US" sz="2000">
                <a:effectLst/>
              </a:rPr>
              <a:t>• The MIT linguist Noam Chomsky rejected the structuralist approach to language description as well as behaviorist theory of language learning.</a:t>
            </a:r>
          </a:p>
          <a:p>
            <a:pPr>
              <a:lnSpc>
                <a:spcPct val="80000"/>
              </a:lnSpc>
              <a:buFontTx/>
              <a:buNone/>
            </a:pPr>
            <a:endParaRPr lang="en-US" sz="2000">
              <a:effectLst/>
            </a:endParaRPr>
          </a:p>
          <a:p>
            <a:pPr>
              <a:lnSpc>
                <a:spcPct val="80000"/>
              </a:lnSpc>
              <a:buFontTx/>
              <a:buNone/>
            </a:pPr>
            <a:r>
              <a:rPr lang="en-US" sz="2000">
                <a:effectLst/>
              </a:rPr>
              <a:t>• Language is not a habit structure.</a:t>
            </a:r>
          </a:p>
          <a:p>
            <a:pPr>
              <a:lnSpc>
                <a:spcPct val="80000"/>
              </a:lnSpc>
              <a:buFontTx/>
              <a:buNone/>
            </a:pPr>
            <a:endParaRPr lang="en-US" sz="2000">
              <a:effectLst/>
            </a:endParaRPr>
          </a:p>
          <a:p>
            <a:pPr>
              <a:lnSpc>
                <a:spcPct val="80000"/>
              </a:lnSpc>
              <a:buFontTx/>
              <a:buNone/>
            </a:pPr>
            <a:r>
              <a:rPr lang="en-US" sz="2000">
                <a:effectLst/>
              </a:rPr>
              <a:t>• It involves innovation, formation of new sentences and patterns in accordance with rule of great abstractness and intricacy.</a:t>
            </a:r>
          </a:p>
          <a:p>
            <a:pPr>
              <a:lnSpc>
                <a:spcPct val="80000"/>
              </a:lnSpc>
              <a:buFontTx/>
              <a:buNone/>
            </a:pPr>
            <a:endParaRPr lang="en-US" sz="2000">
              <a:effectLst/>
            </a:endParaRPr>
          </a:p>
          <a:p>
            <a:pPr>
              <a:lnSpc>
                <a:spcPct val="80000"/>
              </a:lnSpc>
              <a:buFontTx/>
              <a:buNone/>
            </a:pPr>
            <a:r>
              <a:rPr lang="en-US" sz="2000">
                <a:effectLst/>
              </a:rPr>
              <a:t>• Sentences are not learned by imitation and repetition but “generated: from the learner’s underlying “competence”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198438"/>
            <a:ext cx="8229600" cy="1143000"/>
          </a:xfrm>
        </p:spPr>
        <p:txBody>
          <a:bodyPr/>
          <a:lstStyle/>
          <a:p>
            <a:r>
              <a:rPr lang="en-US" sz="4000">
                <a:effectLst/>
              </a:rPr>
              <a:t>Communicative Language Teaching</a:t>
            </a:r>
            <a:endParaRPr lang="es-ES_tradnl" sz="4000">
              <a:effectLst/>
            </a:endParaRPr>
          </a:p>
        </p:txBody>
      </p:sp>
      <p:sp>
        <p:nvSpPr>
          <p:cNvPr id="23555" name="Rectangle 3"/>
          <p:cNvSpPr>
            <a:spLocks noGrp="1" noChangeArrowheads="1"/>
          </p:cNvSpPr>
          <p:nvPr>
            <p:ph type="body" idx="1"/>
          </p:nvPr>
        </p:nvSpPr>
        <p:spPr>
          <a:xfrm>
            <a:off x="468313" y="1125538"/>
            <a:ext cx="8362950" cy="4924425"/>
          </a:xfrm>
        </p:spPr>
        <p:txBody>
          <a:bodyPr/>
          <a:lstStyle/>
          <a:p>
            <a:pPr>
              <a:lnSpc>
                <a:spcPct val="80000"/>
              </a:lnSpc>
            </a:pPr>
            <a:endParaRPr lang="es-ES_tradnl" sz="4000">
              <a:effectLst/>
            </a:endParaRPr>
          </a:p>
          <a:p>
            <a:pPr>
              <a:lnSpc>
                <a:spcPct val="80000"/>
              </a:lnSpc>
            </a:pPr>
            <a:r>
              <a:rPr lang="en-US" sz="2800">
                <a:effectLst/>
              </a:rPr>
              <a:t>Learning principles the communication principle: activities that involve real learning promote communication </a:t>
            </a:r>
          </a:p>
          <a:p>
            <a:pPr>
              <a:lnSpc>
                <a:spcPct val="80000"/>
              </a:lnSpc>
            </a:pPr>
            <a:endParaRPr lang="en-US" sz="2800">
              <a:effectLst/>
            </a:endParaRPr>
          </a:p>
          <a:p>
            <a:pPr>
              <a:lnSpc>
                <a:spcPct val="80000"/>
              </a:lnSpc>
            </a:pPr>
            <a:r>
              <a:rPr lang="en-US" sz="2800">
                <a:effectLst/>
              </a:rPr>
              <a:t>the task principle: activities in which language is used for carrying out meaningful tasks promote learning the meaningfulness principle: language that is meaningful to the learner supports the learning process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198438"/>
            <a:ext cx="8229600" cy="1143000"/>
          </a:xfrm>
        </p:spPr>
        <p:txBody>
          <a:bodyPr/>
          <a:lstStyle/>
          <a:p>
            <a:r>
              <a:rPr lang="en-US" sz="5400">
                <a:effectLst/>
              </a:rPr>
              <a:t>Krashen’s Views</a:t>
            </a:r>
            <a:endParaRPr lang="es-ES_tradnl">
              <a:effectLst/>
            </a:endParaRPr>
          </a:p>
        </p:txBody>
      </p:sp>
      <p:sp>
        <p:nvSpPr>
          <p:cNvPr id="24579" name="Rectangle 3"/>
          <p:cNvSpPr>
            <a:spLocks noGrp="1" noChangeArrowheads="1"/>
          </p:cNvSpPr>
          <p:nvPr>
            <p:ph type="body" idx="1"/>
          </p:nvPr>
        </p:nvSpPr>
        <p:spPr>
          <a:xfrm>
            <a:off x="468313" y="1384300"/>
            <a:ext cx="8362950" cy="4924425"/>
          </a:xfrm>
        </p:spPr>
        <p:txBody>
          <a:bodyPr/>
          <a:lstStyle/>
          <a:p>
            <a:pPr>
              <a:lnSpc>
                <a:spcPct val="80000"/>
              </a:lnSpc>
              <a:buFontTx/>
              <a:buNone/>
            </a:pPr>
            <a:r>
              <a:rPr lang="en-US" sz="2800">
                <a:effectLst/>
              </a:rPr>
              <a:t>• Acquisition is the basic process involved in developing language proficiency </a:t>
            </a:r>
          </a:p>
          <a:p>
            <a:pPr>
              <a:lnSpc>
                <a:spcPct val="80000"/>
              </a:lnSpc>
              <a:buFontTx/>
              <a:buNone/>
            </a:pPr>
            <a:endParaRPr lang="en-US" sz="2800">
              <a:effectLst/>
            </a:endParaRPr>
          </a:p>
          <a:p>
            <a:pPr>
              <a:lnSpc>
                <a:spcPct val="80000"/>
              </a:lnSpc>
              <a:buFontTx/>
              <a:buNone/>
            </a:pPr>
            <a:r>
              <a:rPr lang="en-US" sz="2800">
                <a:effectLst/>
              </a:rPr>
              <a:t>• It is distinct from learning </a:t>
            </a:r>
          </a:p>
          <a:p>
            <a:pPr>
              <a:lnSpc>
                <a:spcPct val="80000"/>
              </a:lnSpc>
              <a:buFontTx/>
              <a:buNone/>
            </a:pPr>
            <a:endParaRPr lang="en-US" sz="2800">
              <a:effectLst/>
            </a:endParaRPr>
          </a:p>
          <a:p>
            <a:pPr>
              <a:lnSpc>
                <a:spcPct val="80000"/>
              </a:lnSpc>
              <a:buFontTx/>
              <a:buNone/>
            </a:pPr>
            <a:r>
              <a:rPr lang="en-US" sz="2800">
                <a:effectLst/>
              </a:rPr>
              <a:t>• Acquisition refers to the unconscious development of the target language system as a result of using the language for real communication</a:t>
            </a:r>
          </a:p>
          <a:p>
            <a:pPr>
              <a:lnSpc>
                <a:spcPct val="80000"/>
              </a:lnSpc>
              <a:buFontTx/>
              <a:buNone/>
            </a:pPr>
            <a:endParaRPr lang="en-US" sz="2800">
              <a:effectLst/>
            </a:endParaRPr>
          </a:p>
          <a:p>
            <a:pPr>
              <a:lnSpc>
                <a:spcPct val="80000"/>
              </a:lnSpc>
              <a:buFontTx/>
              <a:buNone/>
            </a:pPr>
            <a:r>
              <a:rPr lang="en-US" sz="2800">
                <a:effectLst/>
              </a:rPr>
              <a:t>• Learning is the conscious representation of grammatical knowledge that has resulted from instruction, and it cannot lead to acquisition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198438"/>
            <a:ext cx="8229600" cy="1143000"/>
          </a:xfrm>
        </p:spPr>
        <p:txBody>
          <a:bodyPr/>
          <a:lstStyle/>
          <a:p>
            <a:r>
              <a:rPr lang="en-US" sz="5400">
                <a:effectLst/>
              </a:rPr>
              <a:t>Conclusion</a:t>
            </a:r>
            <a:endParaRPr lang="es-ES_tradnl" sz="5400">
              <a:effectLst/>
            </a:endParaRPr>
          </a:p>
        </p:txBody>
      </p:sp>
      <p:sp>
        <p:nvSpPr>
          <p:cNvPr id="25603" name="Rectangle 3"/>
          <p:cNvSpPr>
            <a:spLocks noGrp="1" noChangeArrowheads="1"/>
          </p:cNvSpPr>
          <p:nvPr>
            <p:ph type="body" idx="1"/>
          </p:nvPr>
        </p:nvSpPr>
        <p:spPr>
          <a:xfrm>
            <a:off x="468313" y="1600200"/>
            <a:ext cx="8362950" cy="4924425"/>
          </a:xfrm>
        </p:spPr>
        <p:txBody>
          <a:bodyPr/>
          <a:lstStyle/>
          <a:p>
            <a:pPr>
              <a:lnSpc>
                <a:spcPct val="80000"/>
              </a:lnSpc>
              <a:buFontTx/>
              <a:buNone/>
            </a:pPr>
            <a:endParaRPr lang="en-US" sz="2800">
              <a:effectLst/>
            </a:endParaRPr>
          </a:p>
          <a:p>
            <a:pPr>
              <a:lnSpc>
                <a:spcPct val="80000"/>
              </a:lnSpc>
              <a:buFontTx/>
              <a:buNone/>
            </a:pPr>
            <a:r>
              <a:rPr lang="en-US" sz="2800">
                <a:effectLst/>
              </a:rPr>
              <a:t>• The initiatives for change may come from within</a:t>
            </a:r>
          </a:p>
          <a:p>
            <a:pPr>
              <a:lnSpc>
                <a:spcPct val="80000"/>
              </a:lnSpc>
              <a:buFontTx/>
              <a:buNone/>
            </a:pPr>
            <a:r>
              <a:rPr lang="en-US" sz="2800">
                <a:effectLst/>
              </a:rPr>
              <a:t>the profession-from teachers, administrators,</a:t>
            </a:r>
          </a:p>
          <a:p>
            <a:pPr>
              <a:lnSpc>
                <a:spcPct val="80000"/>
              </a:lnSpc>
              <a:buFontTx/>
              <a:buNone/>
            </a:pPr>
            <a:r>
              <a:rPr lang="en-US" sz="2800">
                <a:effectLst/>
              </a:rPr>
              <a:t>theoreticians, and researchers. Incentives or</a:t>
            </a:r>
          </a:p>
          <a:p>
            <a:pPr>
              <a:lnSpc>
                <a:spcPct val="80000"/>
              </a:lnSpc>
              <a:buFontTx/>
              <a:buNone/>
            </a:pPr>
            <a:r>
              <a:rPr lang="en-US" sz="2800">
                <a:effectLst/>
              </a:rPr>
              <a:t>demands of a political, social, or even fiscal</a:t>
            </a:r>
          </a:p>
          <a:p>
            <a:pPr>
              <a:lnSpc>
                <a:spcPct val="80000"/>
              </a:lnSpc>
              <a:buFontTx/>
              <a:buNone/>
            </a:pPr>
            <a:r>
              <a:rPr lang="en-US" sz="2800">
                <a:effectLst/>
              </a:rPr>
              <a:t>nature may drive change as in the past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s-ES_tradnl" sz="4000"/>
              <a:t>Linguistics v/s Applied Linguistics</a:t>
            </a:r>
          </a:p>
        </p:txBody>
      </p:sp>
      <p:sp>
        <p:nvSpPr>
          <p:cNvPr id="4099" name="Rectangle 3"/>
          <p:cNvSpPr>
            <a:spLocks noGrp="1" noChangeArrowheads="1"/>
          </p:cNvSpPr>
          <p:nvPr>
            <p:ph type="body" idx="1"/>
          </p:nvPr>
        </p:nvSpPr>
        <p:spPr>
          <a:xfrm>
            <a:off x="744538" y="1600200"/>
            <a:ext cx="2962275" cy="4525963"/>
          </a:xfrm>
          <a:ln>
            <a:solidFill>
              <a:srgbClr val="FF9933"/>
            </a:solidFill>
          </a:ln>
        </p:spPr>
        <p:txBody>
          <a:bodyPr/>
          <a:lstStyle/>
          <a:p>
            <a:pPr>
              <a:lnSpc>
                <a:spcPct val="90000"/>
              </a:lnSpc>
            </a:pPr>
            <a:r>
              <a:rPr lang="en-US" sz="2800"/>
              <a:t>Linguistics is the scientific study of language. It endeavours to answer the question--what is language and how is represented in the mind?</a:t>
            </a:r>
          </a:p>
          <a:p>
            <a:pPr>
              <a:lnSpc>
                <a:spcPct val="90000"/>
              </a:lnSpc>
            </a:pPr>
            <a:endParaRPr lang="es-ES_tradnl" sz="2800"/>
          </a:p>
        </p:txBody>
      </p:sp>
      <p:sp>
        <p:nvSpPr>
          <p:cNvPr id="4100" name="Rectangle 4"/>
          <p:cNvSpPr>
            <a:spLocks noChangeArrowheads="1"/>
          </p:cNvSpPr>
          <p:nvPr/>
        </p:nvSpPr>
        <p:spPr bwMode="auto">
          <a:xfrm>
            <a:off x="5075238" y="1557338"/>
            <a:ext cx="3313112" cy="4525962"/>
          </a:xfrm>
          <a:prstGeom prst="rect">
            <a:avLst/>
          </a:prstGeom>
          <a:noFill/>
          <a:ln w="9525">
            <a:solidFill>
              <a:srgbClr val="FF9933"/>
            </a:solidFill>
            <a:miter lim="800000"/>
            <a:headEnd/>
            <a:tailEnd/>
          </a:ln>
          <a:effectLst/>
        </p:spPr>
        <p:txBody>
          <a:bodyPr/>
          <a:lstStyle/>
          <a:p>
            <a:pPr marL="342900" indent="-342900">
              <a:lnSpc>
                <a:spcPct val="90000"/>
              </a:lnSpc>
              <a:spcBef>
                <a:spcPct val="20000"/>
              </a:spcBef>
              <a:buFontTx/>
              <a:buChar char="•"/>
            </a:pPr>
            <a:r>
              <a:rPr lang="en-US" sz="2400">
                <a:solidFill>
                  <a:schemeClr val="bg1"/>
                </a:solidFill>
                <a:effectLst>
                  <a:outerShdw blurRad="38100" dist="38100" dir="2700000" algn="tl">
                    <a:srgbClr val="000000"/>
                  </a:outerShdw>
                </a:effectLst>
              </a:rPr>
              <a:t>Oriented to the solution of linguistic problems.</a:t>
            </a:r>
          </a:p>
          <a:p>
            <a:pPr marL="342900" indent="-342900">
              <a:lnSpc>
                <a:spcPct val="90000"/>
              </a:lnSpc>
              <a:spcBef>
                <a:spcPct val="20000"/>
              </a:spcBef>
              <a:buFontTx/>
              <a:buChar char="•"/>
            </a:pPr>
            <a:endParaRPr lang="en-US" sz="2400">
              <a:solidFill>
                <a:schemeClr val="bg1"/>
              </a:solidFill>
              <a:effectLst>
                <a:outerShdw blurRad="38100" dist="38100" dir="2700000" algn="tl">
                  <a:srgbClr val="000000"/>
                </a:outerShdw>
              </a:effectLst>
            </a:endParaRPr>
          </a:p>
          <a:p>
            <a:pPr marL="342900" indent="-342900">
              <a:lnSpc>
                <a:spcPct val="90000"/>
              </a:lnSpc>
              <a:spcBef>
                <a:spcPct val="20000"/>
              </a:spcBef>
              <a:buFontTx/>
              <a:buChar char="•"/>
            </a:pPr>
            <a:r>
              <a:rPr lang="en-US" sz="2400">
                <a:solidFill>
                  <a:schemeClr val="bg1"/>
                </a:solidFill>
                <a:effectLst>
                  <a:outerShdw blurRad="38100" dist="38100" dir="2700000" algn="tl">
                    <a:srgbClr val="000000"/>
                  </a:outerShdw>
                </a:effectLst>
              </a:rPr>
              <a:t>It puts linguistic theories into practice in areas such as foreign language teaching, speech therapy, translation, and speech pathology</a:t>
            </a:r>
          </a:p>
          <a:p>
            <a:pPr marL="342900" indent="-342900">
              <a:lnSpc>
                <a:spcPct val="90000"/>
              </a:lnSpc>
              <a:spcBef>
                <a:spcPct val="20000"/>
              </a:spcBef>
              <a:buFontTx/>
              <a:buChar char="•"/>
            </a:pPr>
            <a:endParaRPr lang="es-ES_tradnl" sz="2400">
              <a:solidFill>
                <a:schemeClr val="bg1"/>
              </a:solidFill>
              <a:effectLst>
                <a:outerShdw blurRad="38100" dist="38100" dir="2700000" algn="tl">
                  <a:srgbClr val="000000"/>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s-ES_tradnl"/>
              <a:t>Defining the Scope of AL</a:t>
            </a:r>
          </a:p>
        </p:txBody>
      </p:sp>
      <p:sp>
        <p:nvSpPr>
          <p:cNvPr id="7171" name="Rectangle 3"/>
          <p:cNvSpPr>
            <a:spLocks noGrp="1" noChangeArrowheads="1"/>
          </p:cNvSpPr>
          <p:nvPr>
            <p:ph type="body" idx="1"/>
          </p:nvPr>
        </p:nvSpPr>
        <p:spPr/>
        <p:txBody>
          <a:bodyPr/>
          <a:lstStyle/>
          <a:p>
            <a:r>
              <a:rPr lang="en-US"/>
              <a:t>“AL is the utilisation of the knowledge about the nature of language achieved by linguistic research for the improvement of the efficiency of some practical task in which language is a central component.” (Corder, 1974, p. 24) (Ibid.)</a:t>
            </a:r>
            <a:endParaRPr lang="es-ES_tradnl"/>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s-ES_tradnl"/>
              <a:t>Defining the Scope of AL</a:t>
            </a:r>
          </a:p>
        </p:txBody>
      </p:sp>
      <p:sp>
        <p:nvSpPr>
          <p:cNvPr id="8195" name="Rectangle 3"/>
          <p:cNvSpPr>
            <a:spLocks noGrp="1" noChangeArrowheads="1"/>
          </p:cNvSpPr>
          <p:nvPr>
            <p:ph type="body" idx="1"/>
          </p:nvPr>
        </p:nvSpPr>
        <p:spPr/>
        <p:txBody>
          <a:bodyPr/>
          <a:lstStyle/>
          <a:p>
            <a:pPr>
              <a:lnSpc>
                <a:spcPct val="90000"/>
              </a:lnSpc>
            </a:pPr>
            <a:r>
              <a:rPr lang="en-US" sz="2800"/>
              <a:t>“Whenever knowledge about language is used to solve a basic language-related problem, one may say that applied linguistics is being practiced. </a:t>
            </a:r>
          </a:p>
          <a:p>
            <a:pPr>
              <a:lnSpc>
                <a:spcPct val="90000"/>
              </a:lnSpc>
            </a:pPr>
            <a:endParaRPr lang="en-US" sz="2800"/>
          </a:p>
          <a:p>
            <a:pPr>
              <a:lnSpc>
                <a:spcPct val="90000"/>
              </a:lnSpc>
            </a:pPr>
            <a:r>
              <a:rPr lang="en-US" sz="2800"/>
              <a:t>AL is a technology which makes abstract ideas and research findings accessible and relevant to the real world; it mediates between theory and practice.”</a:t>
            </a:r>
          </a:p>
          <a:p>
            <a:pPr>
              <a:lnSpc>
                <a:spcPct val="90000"/>
              </a:lnSpc>
            </a:pPr>
            <a:r>
              <a:rPr lang="en-US" sz="2800"/>
              <a:t>(Strevens, 1992, p. 76)(Ibid.)</a:t>
            </a:r>
            <a:endParaRPr lang="es-ES_tradnl"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s-ES_tradnl"/>
              <a:t>Defining the Scope of AL</a:t>
            </a:r>
          </a:p>
        </p:txBody>
      </p:sp>
      <p:sp>
        <p:nvSpPr>
          <p:cNvPr id="9219" name="Rectangle 3"/>
          <p:cNvSpPr>
            <a:spLocks noGrp="1" noChangeArrowheads="1"/>
          </p:cNvSpPr>
          <p:nvPr>
            <p:ph type="body" idx="1"/>
          </p:nvPr>
        </p:nvSpPr>
        <p:spPr/>
        <p:txBody>
          <a:bodyPr/>
          <a:lstStyle/>
          <a:p>
            <a:pPr>
              <a:lnSpc>
                <a:spcPct val="90000"/>
              </a:lnSpc>
            </a:pPr>
            <a:r>
              <a:rPr lang="en-US"/>
              <a:t>Therefore, applied linguistics involves</a:t>
            </a:r>
          </a:p>
          <a:p>
            <a:pPr>
              <a:lnSpc>
                <a:spcPct val="90000"/>
              </a:lnSpc>
            </a:pPr>
            <a:r>
              <a:rPr lang="en-US"/>
              <a:t>a- what we know about language</a:t>
            </a:r>
          </a:p>
          <a:p>
            <a:pPr>
              <a:lnSpc>
                <a:spcPct val="90000"/>
              </a:lnSpc>
            </a:pPr>
            <a:r>
              <a:rPr lang="en-US"/>
              <a:t>b- how it is learned</a:t>
            </a:r>
          </a:p>
          <a:p>
            <a:pPr>
              <a:lnSpc>
                <a:spcPct val="90000"/>
              </a:lnSpc>
            </a:pPr>
            <a:r>
              <a:rPr lang="en-US"/>
              <a:t>c- how it is used</a:t>
            </a:r>
          </a:p>
          <a:p>
            <a:pPr>
              <a:lnSpc>
                <a:spcPct val="90000"/>
              </a:lnSpc>
            </a:pPr>
            <a:r>
              <a:rPr lang="en-US"/>
              <a:t>• The primary concern of applied linguistics has been second language acquisition theory, second language pedagogy and the interrelationship of both areas.</a:t>
            </a:r>
            <a:endParaRPr lang="es-ES_tradnl"/>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323850" y="981075"/>
            <a:ext cx="8280400" cy="5997575"/>
          </a:xfrm>
          <a:prstGeom prst="rect">
            <a:avLst/>
          </a:prstGeom>
          <a:noFill/>
          <a:ln w="9525">
            <a:noFill/>
            <a:miter lim="800000"/>
            <a:headEnd/>
            <a:tailEnd/>
          </a:ln>
          <a:effectLst/>
        </p:spPr>
        <p:txBody>
          <a:bodyPr>
            <a:spAutoFit/>
          </a:bodyPr>
          <a:lstStyle/>
          <a:p>
            <a:r>
              <a:rPr lang="en-US" u="sng">
                <a:solidFill>
                  <a:schemeClr val="bg1"/>
                </a:solidFill>
                <a:effectLst>
                  <a:outerShdw blurRad="38100" dist="38100" dir="2700000" algn="tl">
                    <a:srgbClr val="000000"/>
                  </a:outerShdw>
                </a:effectLst>
              </a:rPr>
              <a:t>Phonetics</a:t>
            </a:r>
            <a:r>
              <a:rPr lang="en-US">
                <a:solidFill>
                  <a:schemeClr val="bg1"/>
                </a:solidFill>
                <a:effectLst>
                  <a:outerShdw blurRad="38100" dist="38100" dir="2700000" algn="tl">
                    <a:srgbClr val="000000"/>
                  </a:outerShdw>
                </a:effectLst>
              </a:rPr>
              <a:t>, the study of the physical properties of sounds of human language.</a:t>
            </a:r>
          </a:p>
          <a:p>
            <a:r>
              <a:rPr lang="en-US">
                <a:solidFill>
                  <a:schemeClr val="bg1"/>
                </a:solidFill>
                <a:effectLst>
                  <a:outerShdw blurRad="38100" dist="38100" dir="2700000" algn="tl">
                    <a:srgbClr val="000000"/>
                  </a:outerShdw>
                </a:effectLst>
              </a:rPr>
              <a:t> </a:t>
            </a:r>
          </a:p>
          <a:p>
            <a:r>
              <a:rPr lang="en-US" u="sng">
                <a:solidFill>
                  <a:schemeClr val="bg1"/>
                </a:solidFill>
                <a:effectLst>
                  <a:outerShdw blurRad="38100" dist="38100" dir="2700000" algn="tl">
                    <a:srgbClr val="000000"/>
                  </a:outerShdw>
                </a:effectLst>
              </a:rPr>
              <a:t>Phonology</a:t>
            </a:r>
            <a:r>
              <a:rPr lang="en-US">
                <a:solidFill>
                  <a:schemeClr val="bg1"/>
                </a:solidFill>
                <a:effectLst>
                  <a:outerShdw blurRad="38100" dist="38100" dir="2700000" algn="tl">
                    <a:srgbClr val="000000"/>
                  </a:outerShdw>
                </a:effectLst>
              </a:rPr>
              <a:t>, the study of sounds as discrete, abstract elements in the speaker's mind that distinguish meaning.</a:t>
            </a:r>
          </a:p>
          <a:p>
            <a:r>
              <a:rPr lang="en-US">
                <a:solidFill>
                  <a:schemeClr val="bg1"/>
                </a:solidFill>
                <a:effectLst>
                  <a:outerShdw blurRad="38100" dist="38100" dir="2700000" algn="tl">
                    <a:srgbClr val="000000"/>
                  </a:outerShdw>
                </a:effectLst>
              </a:rPr>
              <a:t> </a:t>
            </a:r>
          </a:p>
          <a:p>
            <a:r>
              <a:rPr lang="en-US" u="sng">
                <a:solidFill>
                  <a:schemeClr val="bg1"/>
                </a:solidFill>
                <a:effectLst>
                  <a:outerShdw blurRad="38100" dist="38100" dir="2700000" algn="tl">
                    <a:srgbClr val="000000"/>
                  </a:outerShdw>
                </a:effectLst>
              </a:rPr>
              <a:t>Morphology</a:t>
            </a:r>
            <a:r>
              <a:rPr lang="en-US">
                <a:solidFill>
                  <a:schemeClr val="bg1"/>
                </a:solidFill>
                <a:effectLst>
                  <a:outerShdw blurRad="38100" dist="38100" dir="2700000" algn="tl">
                    <a:srgbClr val="000000"/>
                  </a:outerShdw>
                </a:effectLst>
              </a:rPr>
              <a:t>, the study of internal structures of words and how they can be modified. </a:t>
            </a:r>
          </a:p>
          <a:p>
            <a:endParaRPr lang="en-US">
              <a:solidFill>
                <a:schemeClr val="bg1"/>
              </a:solidFill>
              <a:effectLst>
                <a:outerShdw blurRad="38100" dist="38100" dir="2700000" algn="tl">
                  <a:srgbClr val="000000"/>
                </a:outerShdw>
              </a:effectLst>
            </a:endParaRPr>
          </a:p>
          <a:p>
            <a:r>
              <a:rPr lang="en-US" u="sng">
                <a:solidFill>
                  <a:schemeClr val="bg1"/>
                </a:solidFill>
                <a:effectLst>
                  <a:outerShdw blurRad="38100" dist="38100" dir="2700000" algn="tl">
                    <a:srgbClr val="000000"/>
                  </a:outerShdw>
                </a:effectLst>
              </a:rPr>
              <a:t>Syntax</a:t>
            </a:r>
            <a:r>
              <a:rPr lang="en-US">
                <a:solidFill>
                  <a:schemeClr val="bg1"/>
                </a:solidFill>
                <a:effectLst>
                  <a:outerShdw blurRad="38100" dist="38100" dir="2700000" algn="tl">
                    <a:srgbClr val="000000"/>
                  </a:outerShdw>
                </a:effectLst>
              </a:rPr>
              <a:t>, the study of how words combine to form grammatical sentences .</a:t>
            </a:r>
          </a:p>
          <a:p>
            <a:endParaRPr lang="en-US">
              <a:solidFill>
                <a:schemeClr val="bg1"/>
              </a:solidFill>
              <a:effectLst>
                <a:outerShdw blurRad="38100" dist="38100" dir="2700000" algn="tl">
                  <a:srgbClr val="000000"/>
                </a:outerShdw>
              </a:effectLst>
            </a:endParaRPr>
          </a:p>
          <a:p>
            <a:r>
              <a:rPr lang="en-US" u="sng">
                <a:solidFill>
                  <a:schemeClr val="bg1"/>
                </a:solidFill>
                <a:effectLst>
                  <a:outerShdw blurRad="38100" dist="38100" dir="2700000" algn="tl">
                    <a:srgbClr val="000000"/>
                  </a:outerShdw>
                </a:effectLst>
              </a:rPr>
              <a:t>Semantics</a:t>
            </a:r>
            <a:r>
              <a:rPr lang="en-US">
                <a:solidFill>
                  <a:schemeClr val="bg1"/>
                </a:solidFill>
                <a:effectLst>
                  <a:outerShdw blurRad="38100" dist="38100" dir="2700000" algn="tl">
                    <a:srgbClr val="000000"/>
                  </a:outerShdw>
                </a:effectLst>
              </a:rPr>
              <a:t>, the study of the meaning of words (lexical semantics) and fixed word combinations (phraseology), and how these combine to form the meanings of sentences.</a:t>
            </a:r>
          </a:p>
          <a:p>
            <a:r>
              <a:rPr lang="en-US">
                <a:solidFill>
                  <a:schemeClr val="bg1"/>
                </a:solidFill>
                <a:effectLst>
                  <a:outerShdw blurRad="38100" dist="38100" dir="2700000" algn="tl">
                    <a:srgbClr val="000000"/>
                  </a:outerShdw>
                </a:effectLst>
              </a:rPr>
              <a:t> </a:t>
            </a:r>
          </a:p>
          <a:p>
            <a:r>
              <a:rPr lang="en-US" u="sng">
                <a:solidFill>
                  <a:schemeClr val="bg1"/>
                </a:solidFill>
                <a:effectLst>
                  <a:outerShdw blurRad="38100" dist="38100" dir="2700000" algn="tl">
                    <a:srgbClr val="000000"/>
                  </a:outerShdw>
                </a:effectLst>
              </a:rPr>
              <a:t>Pragmatics</a:t>
            </a:r>
            <a:r>
              <a:rPr lang="en-US">
                <a:solidFill>
                  <a:schemeClr val="bg1"/>
                </a:solidFill>
                <a:effectLst>
                  <a:outerShdw blurRad="38100" dist="38100" dir="2700000" algn="tl">
                    <a:srgbClr val="000000"/>
                  </a:outerShdw>
                </a:effectLst>
              </a:rPr>
              <a:t>, the study of how utterances are used (literally, figuratively, or otherwise) in communicative acts.</a:t>
            </a:r>
          </a:p>
          <a:p>
            <a:r>
              <a:rPr lang="en-US">
                <a:solidFill>
                  <a:schemeClr val="bg1"/>
                </a:solidFill>
                <a:effectLst>
                  <a:outerShdw blurRad="38100" dist="38100" dir="2700000" algn="tl">
                    <a:srgbClr val="000000"/>
                  </a:outerShdw>
                </a:effectLst>
              </a:rPr>
              <a:t> </a:t>
            </a:r>
          </a:p>
          <a:p>
            <a:r>
              <a:rPr lang="en-US" u="sng">
                <a:solidFill>
                  <a:schemeClr val="bg1"/>
                </a:solidFill>
                <a:effectLst>
                  <a:outerShdw blurRad="38100" dist="38100" dir="2700000" algn="tl">
                    <a:srgbClr val="000000"/>
                  </a:outerShdw>
                </a:effectLst>
              </a:rPr>
              <a:t>Discourse analysis</a:t>
            </a:r>
            <a:r>
              <a:rPr lang="en-US">
                <a:solidFill>
                  <a:schemeClr val="bg1"/>
                </a:solidFill>
                <a:effectLst>
                  <a:outerShdw blurRad="38100" dist="38100" dir="2700000" algn="tl">
                    <a:srgbClr val="000000"/>
                  </a:outerShdw>
                </a:effectLst>
              </a:rPr>
              <a:t>, the analysis of language use in texts (spoken, written, or signed) </a:t>
            </a:r>
          </a:p>
          <a:p>
            <a:endParaRPr lang="en-US">
              <a:solidFill>
                <a:schemeClr val="bg1"/>
              </a:solidFill>
              <a:effectLst>
                <a:outerShdw blurRad="38100" dist="38100" dir="2700000" algn="tl">
                  <a:srgbClr val="000000"/>
                </a:outerShdw>
              </a:effectLst>
            </a:endParaRPr>
          </a:p>
          <a:p>
            <a:pPr>
              <a:spcBef>
                <a:spcPct val="50000"/>
              </a:spcBef>
            </a:pPr>
            <a:endParaRPr lang="es-ES">
              <a:solidFill>
                <a:schemeClr val="bg1"/>
              </a:solidFill>
              <a:effectLst>
                <a:outerShdw blurRad="38100" dist="38100" dir="2700000" algn="tl">
                  <a:srgbClr val="000000"/>
                </a:outerShdw>
              </a:effectLst>
            </a:endParaRPr>
          </a:p>
        </p:txBody>
      </p:sp>
      <p:sp>
        <p:nvSpPr>
          <p:cNvPr id="6149" name="Text Box 5"/>
          <p:cNvSpPr txBox="1">
            <a:spLocks noChangeArrowheads="1"/>
          </p:cNvSpPr>
          <p:nvPr/>
        </p:nvSpPr>
        <p:spPr bwMode="auto">
          <a:xfrm>
            <a:off x="179388" y="188913"/>
            <a:ext cx="7848600" cy="457200"/>
          </a:xfrm>
          <a:prstGeom prst="rect">
            <a:avLst/>
          </a:prstGeom>
          <a:noFill/>
          <a:ln w="9525">
            <a:noFill/>
            <a:miter lim="800000"/>
            <a:headEnd/>
            <a:tailEnd/>
          </a:ln>
          <a:effectLst/>
        </p:spPr>
        <p:txBody>
          <a:bodyPr>
            <a:spAutoFit/>
          </a:bodyPr>
          <a:lstStyle/>
          <a:p>
            <a:pPr>
              <a:spcBef>
                <a:spcPct val="50000"/>
              </a:spcBef>
            </a:pPr>
            <a:r>
              <a:rPr lang="es-ES_tradnl" sz="2400" u="sng">
                <a:solidFill>
                  <a:schemeClr val="bg1"/>
                </a:solidFill>
                <a:effectLst>
                  <a:outerShdw blurRad="38100" dist="38100" dir="2700000" algn="tl">
                    <a:srgbClr val="000000"/>
                  </a:outerShdw>
                </a:effectLst>
              </a:rPr>
              <a:t>General divisions of linguistics</a:t>
            </a:r>
            <a:endParaRPr lang="es-ES" sz="2400" u="sng">
              <a:solidFill>
                <a:schemeClr val="bg1"/>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323850" y="981075"/>
            <a:ext cx="8280400" cy="6184900"/>
          </a:xfrm>
          <a:prstGeom prst="rect">
            <a:avLst/>
          </a:prstGeom>
          <a:noFill/>
          <a:ln w="9525">
            <a:noFill/>
            <a:miter lim="800000"/>
            <a:headEnd/>
            <a:tailEnd/>
          </a:ln>
          <a:effectLst/>
        </p:spPr>
        <p:txBody>
          <a:bodyPr>
            <a:spAutoFit/>
          </a:bodyPr>
          <a:lstStyle/>
          <a:p>
            <a:r>
              <a:rPr lang="en-US" sz="3200">
                <a:solidFill>
                  <a:schemeClr val="bg1"/>
                </a:solidFill>
                <a:effectLst>
                  <a:outerShdw blurRad="38100" dist="38100" dir="2700000" algn="tl">
                    <a:srgbClr val="000000"/>
                  </a:outerShdw>
                </a:effectLst>
              </a:rPr>
              <a:t>• Language learning problems</a:t>
            </a:r>
          </a:p>
          <a:p>
            <a:r>
              <a:rPr lang="en-US" sz="3200">
                <a:solidFill>
                  <a:schemeClr val="bg1"/>
                </a:solidFill>
                <a:effectLst>
                  <a:outerShdw blurRad="38100" dist="38100" dir="2700000" algn="tl">
                    <a:srgbClr val="000000"/>
                  </a:outerShdw>
                </a:effectLst>
              </a:rPr>
              <a:t>• Language teaching problems</a:t>
            </a:r>
          </a:p>
          <a:p>
            <a:r>
              <a:rPr lang="en-US" sz="3200">
                <a:solidFill>
                  <a:schemeClr val="bg1"/>
                </a:solidFill>
                <a:effectLst>
                  <a:outerShdw blurRad="38100" dist="38100" dir="2700000" algn="tl">
                    <a:srgbClr val="000000"/>
                  </a:outerShdw>
                </a:effectLst>
              </a:rPr>
              <a:t>• Literacy problems</a:t>
            </a:r>
          </a:p>
          <a:p>
            <a:r>
              <a:rPr lang="en-US" sz="3200">
                <a:solidFill>
                  <a:schemeClr val="bg1"/>
                </a:solidFill>
                <a:effectLst>
                  <a:outerShdw blurRad="38100" dist="38100" dir="2700000" algn="tl">
                    <a:srgbClr val="000000"/>
                  </a:outerShdw>
                </a:effectLst>
              </a:rPr>
              <a:t>• Language contact problems (lang &amp; culture)</a:t>
            </a:r>
          </a:p>
          <a:p>
            <a:r>
              <a:rPr lang="en-US" sz="3200">
                <a:solidFill>
                  <a:schemeClr val="bg1"/>
                </a:solidFill>
                <a:effectLst>
                  <a:outerShdw blurRad="38100" dist="38100" dir="2700000" algn="tl">
                    <a:srgbClr val="000000"/>
                  </a:outerShdw>
                </a:effectLst>
              </a:rPr>
              <a:t>• Language policy and planning problems</a:t>
            </a:r>
          </a:p>
          <a:p>
            <a:r>
              <a:rPr lang="en-US" sz="3200">
                <a:solidFill>
                  <a:schemeClr val="bg1"/>
                </a:solidFill>
                <a:effectLst>
                  <a:outerShdw blurRad="38100" dist="38100" dir="2700000" algn="tl">
                    <a:srgbClr val="000000"/>
                  </a:outerShdw>
                </a:effectLst>
              </a:rPr>
              <a:t>• Language assessment problems</a:t>
            </a:r>
          </a:p>
          <a:p>
            <a:r>
              <a:rPr lang="en-US" sz="3200">
                <a:solidFill>
                  <a:schemeClr val="bg1"/>
                </a:solidFill>
                <a:effectLst>
                  <a:outerShdw blurRad="38100" dist="38100" dir="2700000" algn="tl">
                    <a:srgbClr val="000000"/>
                  </a:outerShdw>
                </a:effectLst>
              </a:rPr>
              <a:t>• Language use problems</a:t>
            </a:r>
          </a:p>
          <a:p>
            <a:r>
              <a:rPr lang="en-US" sz="3200">
                <a:solidFill>
                  <a:schemeClr val="bg1"/>
                </a:solidFill>
                <a:effectLst>
                  <a:outerShdw blurRad="38100" dist="38100" dir="2700000" algn="tl">
                    <a:srgbClr val="000000"/>
                  </a:outerShdw>
                </a:effectLst>
              </a:rPr>
              <a:t>• Language and technology problems</a:t>
            </a:r>
          </a:p>
          <a:p>
            <a:r>
              <a:rPr lang="en-US" sz="3200">
                <a:solidFill>
                  <a:schemeClr val="bg1"/>
                </a:solidFill>
                <a:effectLst>
                  <a:outerShdw blurRad="38100" dist="38100" dir="2700000" algn="tl">
                    <a:srgbClr val="000000"/>
                  </a:outerShdw>
                </a:effectLst>
              </a:rPr>
              <a:t>• Translation and interpretation problems</a:t>
            </a:r>
          </a:p>
          <a:p>
            <a:r>
              <a:rPr lang="en-US" sz="3200">
                <a:solidFill>
                  <a:schemeClr val="bg1"/>
                </a:solidFill>
                <a:effectLst>
                  <a:outerShdw blurRad="38100" dist="38100" dir="2700000" algn="tl">
                    <a:srgbClr val="000000"/>
                  </a:outerShdw>
                </a:effectLst>
              </a:rPr>
              <a:t>• Language pathology problems</a:t>
            </a:r>
          </a:p>
          <a:p>
            <a:pPr>
              <a:spcBef>
                <a:spcPct val="50000"/>
              </a:spcBef>
            </a:pPr>
            <a:endParaRPr lang="es-ES" sz="3200">
              <a:solidFill>
                <a:schemeClr val="bg1"/>
              </a:solidFill>
              <a:effectLst>
                <a:outerShdw blurRad="38100" dist="38100" dir="2700000" algn="tl">
                  <a:srgbClr val="000000"/>
                </a:outerShdw>
              </a:effectLst>
            </a:endParaRPr>
          </a:p>
        </p:txBody>
      </p:sp>
      <p:sp>
        <p:nvSpPr>
          <p:cNvPr id="10243" name="Text Box 3"/>
          <p:cNvSpPr txBox="1">
            <a:spLocks noChangeArrowheads="1"/>
          </p:cNvSpPr>
          <p:nvPr/>
        </p:nvSpPr>
        <p:spPr bwMode="auto">
          <a:xfrm>
            <a:off x="179388" y="188913"/>
            <a:ext cx="7848600" cy="579437"/>
          </a:xfrm>
          <a:prstGeom prst="rect">
            <a:avLst/>
          </a:prstGeom>
          <a:noFill/>
          <a:ln w="9525">
            <a:noFill/>
            <a:miter lim="800000"/>
            <a:headEnd/>
            <a:tailEnd/>
          </a:ln>
          <a:effectLst/>
        </p:spPr>
        <p:txBody>
          <a:bodyPr>
            <a:spAutoFit/>
          </a:bodyPr>
          <a:lstStyle/>
          <a:p>
            <a:r>
              <a:rPr lang="en-US" sz="3200">
                <a:solidFill>
                  <a:schemeClr val="bg1"/>
                </a:solidFill>
                <a:effectLst>
                  <a:outerShdw blurRad="38100" dist="38100" dir="2700000" algn="tl">
                    <a:srgbClr val="000000"/>
                  </a:outerShdw>
                </a:effectLst>
              </a:rPr>
              <a:t>What problems are related to language?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s-ES_tradnl">
                <a:effectLst/>
              </a:rPr>
              <a:t>Scope of applied linguistics</a:t>
            </a:r>
          </a:p>
        </p:txBody>
      </p:sp>
      <p:sp>
        <p:nvSpPr>
          <p:cNvPr id="11267" name="Rectangle 3"/>
          <p:cNvSpPr>
            <a:spLocks noGrp="1" noChangeArrowheads="1"/>
          </p:cNvSpPr>
          <p:nvPr>
            <p:ph type="body" idx="1"/>
          </p:nvPr>
        </p:nvSpPr>
        <p:spPr/>
        <p:txBody>
          <a:bodyPr/>
          <a:lstStyle/>
          <a:p>
            <a:pPr>
              <a:lnSpc>
                <a:spcPct val="90000"/>
              </a:lnSpc>
            </a:pPr>
            <a:endParaRPr lang="es-ES_tradnl">
              <a:effectLst/>
            </a:endParaRPr>
          </a:p>
          <a:p>
            <a:pPr>
              <a:lnSpc>
                <a:spcPct val="90000"/>
              </a:lnSpc>
            </a:pPr>
            <a:r>
              <a:rPr lang="es-ES_tradnl">
                <a:effectLst/>
              </a:rPr>
              <a:t>• Language teaching and learning</a:t>
            </a:r>
          </a:p>
          <a:p>
            <a:pPr>
              <a:lnSpc>
                <a:spcPct val="90000"/>
              </a:lnSpc>
            </a:pPr>
            <a:r>
              <a:rPr lang="es-ES_tradnl">
                <a:effectLst/>
              </a:rPr>
              <a:t>• Language testing</a:t>
            </a:r>
          </a:p>
          <a:p>
            <a:pPr>
              <a:lnSpc>
                <a:spcPct val="90000"/>
              </a:lnSpc>
            </a:pPr>
            <a:r>
              <a:rPr lang="es-ES_tradnl">
                <a:effectLst/>
              </a:rPr>
              <a:t>• Psycho- and neurolinguistics</a:t>
            </a:r>
          </a:p>
          <a:p>
            <a:pPr>
              <a:lnSpc>
                <a:spcPct val="90000"/>
              </a:lnSpc>
            </a:pPr>
            <a:r>
              <a:rPr lang="es-ES_tradnl">
                <a:effectLst/>
              </a:rPr>
              <a:t>• Sociolinguistics</a:t>
            </a:r>
          </a:p>
          <a:p>
            <a:pPr>
              <a:lnSpc>
                <a:spcPct val="90000"/>
              </a:lnSpc>
            </a:pPr>
            <a:r>
              <a:rPr lang="es-ES_tradnl">
                <a:effectLst/>
              </a:rPr>
              <a:t>• Discourse analysis</a:t>
            </a:r>
          </a:p>
          <a:p>
            <a:pPr>
              <a:lnSpc>
                <a:spcPct val="90000"/>
              </a:lnSpc>
            </a:pPr>
            <a:r>
              <a:rPr lang="es-ES_tradnl">
                <a:effectLst/>
              </a:rPr>
              <a:t>• Computational linguistics</a:t>
            </a:r>
          </a:p>
          <a:p>
            <a:pPr>
              <a:lnSpc>
                <a:spcPct val="90000"/>
              </a:lnSpc>
            </a:pPr>
            <a:r>
              <a:rPr lang="es-ES_tradnl">
                <a:effectLst/>
              </a:rPr>
              <a:t>• Translation studies</a:t>
            </a:r>
          </a:p>
        </p:txBody>
      </p:sp>
    </p:spTree>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199</TotalTime>
  <Words>1625</Words>
  <Application>Microsoft Office PowerPoint</Application>
  <PresentationFormat>Экран (4:3)</PresentationFormat>
  <Paragraphs>180</Paragraphs>
  <Slides>23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Diseño predeterminado</vt:lpstr>
      <vt:lpstr>Applied Linguistics and its Directions </vt:lpstr>
      <vt:lpstr>What‘s applied Linguistics</vt:lpstr>
      <vt:lpstr>Linguistics v/s Applied Linguistics</vt:lpstr>
      <vt:lpstr>Defining the Scope of AL</vt:lpstr>
      <vt:lpstr>Defining the Scope of AL</vt:lpstr>
      <vt:lpstr>Defining the Scope of AL</vt:lpstr>
      <vt:lpstr>Слайд 7</vt:lpstr>
      <vt:lpstr>Слайд 8</vt:lpstr>
      <vt:lpstr>Scope of applied linguistics</vt:lpstr>
      <vt:lpstr>Applied Linguistics: The Twentieth Century</vt:lpstr>
      <vt:lpstr>The Grammar Translation Method</vt:lpstr>
      <vt:lpstr>The Grammar Translation Method</vt:lpstr>
      <vt:lpstr>Characteristics of the Grammar Translation Method</vt:lpstr>
      <vt:lpstr>Characteristics of the Grammar Translation Method</vt:lpstr>
      <vt:lpstr>• Reform Movement</vt:lpstr>
      <vt:lpstr>Direct Method</vt:lpstr>
      <vt:lpstr>The Audiolingual Method</vt:lpstr>
      <vt:lpstr>The Audiolingual Method</vt:lpstr>
      <vt:lpstr> Behaviorism</vt:lpstr>
      <vt:lpstr>The Decline of Audiolingualism</vt:lpstr>
      <vt:lpstr>Communicative Language Teaching</vt:lpstr>
      <vt:lpstr>Krashen’s Views</vt:lpstr>
      <vt:lpstr>Conclusion</vt:lpstr>
    </vt:vector>
  </TitlesOfParts>
  <Company>The houze!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Applied Linguistics</dc:title>
  <dc:creator>WinuE</dc:creator>
  <cp:lastModifiedBy>user</cp:lastModifiedBy>
  <cp:revision>6</cp:revision>
  <dcterms:created xsi:type="dcterms:W3CDTF">2010-05-03T17:48:38Z</dcterms:created>
  <dcterms:modified xsi:type="dcterms:W3CDTF">2015-02-12T06:56:21Z</dcterms:modified>
</cp:coreProperties>
</file>